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ppt" ContentType="application/vnd.ms-powerpoi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49"/>
  </p:notesMasterIdLst>
  <p:handoutMasterIdLst>
    <p:handoutMasterId r:id="rId50"/>
  </p:handoutMasterIdLst>
  <p:sldIdLst>
    <p:sldId id="256" r:id="rId2"/>
    <p:sldId id="291" r:id="rId3"/>
    <p:sldId id="257" r:id="rId4"/>
    <p:sldId id="258" r:id="rId5"/>
    <p:sldId id="325" r:id="rId6"/>
    <p:sldId id="345" r:id="rId7"/>
    <p:sldId id="261" r:id="rId8"/>
    <p:sldId id="344" r:id="rId9"/>
    <p:sldId id="293" r:id="rId10"/>
    <p:sldId id="346" r:id="rId11"/>
    <p:sldId id="265" r:id="rId12"/>
    <p:sldId id="266" r:id="rId13"/>
    <p:sldId id="267" r:id="rId14"/>
    <p:sldId id="270" r:id="rId15"/>
    <p:sldId id="268" r:id="rId16"/>
    <p:sldId id="347" r:id="rId17"/>
    <p:sldId id="327" r:id="rId18"/>
    <p:sldId id="271" r:id="rId19"/>
    <p:sldId id="348" r:id="rId20"/>
    <p:sldId id="272" r:id="rId21"/>
    <p:sldId id="274" r:id="rId22"/>
    <p:sldId id="275" r:id="rId23"/>
    <p:sldId id="297" r:id="rId24"/>
    <p:sldId id="296" r:id="rId25"/>
    <p:sldId id="295" r:id="rId26"/>
    <p:sldId id="276" r:id="rId27"/>
    <p:sldId id="341" r:id="rId28"/>
    <p:sldId id="277" r:id="rId29"/>
    <p:sldId id="329" r:id="rId30"/>
    <p:sldId id="283" r:id="rId31"/>
    <p:sldId id="338" r:id="rId32"/>
    <p:sldId id="305" r:id="rId33"/>
    <p:sldId id="307" r:id="rId34"/>
    <p:sldId id="309" r:id="rId35"/>
    <p:sldId id="334" r:id="rId36"/>
    <p:sldId id="287" r:id="rId37"/>
    <p:sldId id="311" r:id="rId38"/>
    <p:sldId id="342" r:id="rId39"/>
    <p:sldId id="313" r:id="rId40"/>
    <p:sldId id="316" r:id="rId41"/>
    <p:sldId id="318" r:id="rId42"/>
    <p:sldId id="319" r:id="rId43"/>
    <p:sldId id="336" r:id="rId44"/>
    <p:sldId id="339" r:id="rId45"/>
    <p:sldId id="340" r:id="rId46"/>
    <p:sldId id="323" r:id="rId47"/>
    <p:sldId id="288" r:id="rId48"/>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99" autoAdjust="0"/>
    <p:restoredTop sz="48980" autoAdjust="0"/>
  </p:normalViewPr>
  <p:slideViewPr>
    <p:cSldViewPr>
      <p:cViewPr varScale="1">
        <p:scale>
          <a:sx n="36" d="100"/>
          <a:sy n="36" d="100"/>
        </p:scale>
        <p:origin x="-2124"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1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BB998186-F2B1-4FA6-A252-71A94A5B3950}" type="datetimeFigureOut">
              <a:rPr lang="en-AU" smtClean="0"/>
              <a:pPr/>
              <a:t>14/02/2012</a:t>
            </a:fld>
            <a:endParaRPr lang="en-AU"/>
          </a:p>
        </p:txBody>
      </p:sp>
      <p:sp>
        <p:nvSpPr>
          <p:cNvPr id="4" name="Footer Placeholder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a:lvl1pPr>
          </a:lstStyle>
          <a:p>
            <a:fld id="{64BD51AE-B36B-4718-899D-A7AF862F4E19}" type="slidenum">
              <a:rPr lang="en-AU" smtClean="0"/>
              <a:pPr/>
              <a:t>‹#›</a:t>
            </a:fld>
            <a:endParaRPr lang="en-AU"/>
          </a:p>
        </p:txBody>
      </p:sp>
    </p:spTree>
    <p:extLst>
      <p:ext uri="{BB962C8B-B14F-4D97-AF65-F5344CB8AC3E}">
        <p14:creationId xmlns:p14="http://schemas.microsoft.com/office/powerpoint/2010/main" val="8715304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FA39D6D6-CADB-40B3-84EE-DB8823AB19A7}" type="datetimeFigureOut">
              <a:rPr lang="en-US" smtClean="0"/>
              <a:pPr/>
              <a:t>2/14/2012</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8C332FE1-C58B-430E-A0DB-B3508CEA73CA}" type="slidenum">
              <a:rPr lang="en-US" smtClean="0"/>
              <a:pPr/>
              <a:t>‹#›</a:t>
            </a:fld>
            <a:endParaRPr lang="en-US"/>
          </a:p>
        </p:txBody>
      </p:sp>
    </p:spTree>
    <p:extLst>
      <p:ext uri="{BB962C8B-B14F-4D97-AF65-F5344CB8AC3E}">
        <p14:creationId xmlns:p14="http://schemas.microsoft.com/office/powerpoint/2010/main" val="13957716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dictionary.reference.com/browse/resolution" TargetMode="External"/><Relationship Id="rId2" Type="http://schemas.openxmlformats.org/officeDocument/2006/relationships/slide" Target="../slides/slide24.xml"/><Relationship Id="rId1" Type="http://schemas.openxmlformats.org/officeDocument/2006/relationships/notesMaster" Target="../notesMasters/notesMaster1.xml"/><Relationship Id="rId4" Type="http://schemas.openxmlformats.org/officeDocument/2006/relationships/hyperlink" Target="http://dictionary.reference.com/browse/computer"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8C332FE1-C58B-430E-A0DB-B3508CEA73CA}"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None/>
            </a:pPr>
            <a:r>
              <a:rPr lang="en-US" dirty="0" smtClean="0"/>
              <a:t>What do these words have in common: </a:t>
            </a:r>
          </a:p>
          <a:p>
            <a:pPr>
              <a:buNone/>
            </a:pPr>
            <a:r>
              <a:rPr lang="en-US" dirty="0" smtClean="0"/>
              <a:t>	</a:t>
            </a:r>
            <a:r>
              <a:rPr lang="en-US" sz="1200" b="1" i="1" dirty="0" smtClean="0"/>
              <a:t>viniculture, whorl, sepals, propagation, ovules, carpel, filament, stigma, cultivation, style, corolla, staminate, </a:t>
            </a:r>
            <a:r>
              <a:rPr lang="en-US" sz="1200" b="1" i="1" dirty="0" err="1" smtClean="0"/>
              <a:t>pistillate</a:t>
            </a:r>
            <a:r>
              <a:rPr lang="en-US" sz="1200" b="1" i="1" dirty="0" smtClean="0"/>
              <a:t>, pedicels, solitary, pollination</a:t>
            </a:r>
          </a:p>
          <a:p>
            <a:pPr>
              <a:buNone/>
            </a:pPr>
            <a:r>
              <a:rPr lang="en-US" dirty="0" smtClean="0"/>
              <a:t>	</a:t>
            </a:r>
          </a:p>
          <a:p>
            <a:pPr>
              <a:buNone/>
            </a:pPr>
            <a:r>
              <a:rPr lang="en-US" dirty="0" smtClean="0"/>
              <a:t>	When would knowing this vocabulary be helpful to you?</a:t>
            </a:r>
          </a:p>
          <a:p>
            <a:pPr>
              <a:buNone/>
            </a:pPr>
            <a:r>
              <a:rPr lang="en-US" dirty="0" smtClean="0"/>
              <a:t>Talk about my own background knowledge- word stems</a:t>
            </a:r>
          </a:p>
          <a:p>
            <a:endParaRPr lang="en-US" dirty="0"/>
          </a:p>
        </p:txBody>
      </p:sp>
      <p:sp>
        <p:nvSpPr>
          <p:cNvPr id="4" name="Slide Number Placeholder 3"/>
          <p:cNvSpPr>
            <a:spLocks noGrp="1"/>
          </p:cNvSpPr>
          <p:nvPr>
            <p:ph type="sldNum" sz="quarter" idx="10"/>
          </p:nvPr>
        </p:nvSpPr>
        <p:spPr/>
        <p:txBody>
          <a:bodyPr/>
          <a:lstStyle/>
          <a:p>
            <a:fld id="{8C332FE1-C58B-430E-A0DB-B3508CEA73CA}" type="slidenum">
              <a:rPr lang="en-US" smtClean="0"/>
              <a:pPr/>
              <a:t>14</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Parents of higher socio-economic</a:t>
            </a:r>
            <a:r>
              <a:rPr lang="en-AU" baseline="0" dirty="0" smtClean="0"/>
              <a:t> have a greater range of life experiences, travel, tend to have a wider vocab themselves. Children in these sorts of families come with a much higher background knowledge. Parents talk at home . Those who come from a lower Se have a limited background knowledge. Their vocab knowledge is low- it has to be specifically taught. In out discussion we talked about word lists definitions- they </a:t>
            </a:r>
            <a:r>
              <a:rPr lang="en-AU" baseline="0" dirty="0" err="1" smtClean="0"/>
              <a:t>dont</a:t>
            </a:r>
            <a:r>
              <a:rPr lang="en-AU" baseline="0" dirty="0" smtClean="0"/>
              <a:t> work all that well.</a:t>
            </a:r>
            <a:endParaRPr lang="en-AU" dirty="0"/>
          </a:p>
        </p:txBody>
      </p:sp>
      <p:sp>
        <p:nvSpPr>
          <p:cNvPr id="4" name="Slide Number Placeholder 3"/>
          <p:cNvSpPr>
            <a:spLocks noGrp="1"/>
          </p:cNvSpPr>
          <p:nvPr>
            <p:ph type="sldNum" sz="quarter" idx="10"/>
          </p:nvPr>
        </p:nvSpPr>
        <p:spPr/>
        <p:txBody>
          <a:bodyPr/>
          <a:lstStyle/>
          <a:p>
            <a:fld id="{8C332FE1-C58B-430E-A0DB-B3508CEA73CA}" type="slidenum">
              <a:rPr lang="en-US" smtClean="0"/>
              <a:pPr/>
              <a:t>15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6CA8C45-E28B-478C-83F2-D1C915F02907}" type="slidenum">
              <a:rPr lang="en-US"/>
              <a:pPr/>
              <a:t>16</a:t>
            </a:fld>
            <a:endParaRPr lang="en-US"/>
          </a:p>
        </p:txBody>
      </p:sp>
      <p:sp>
        <p:nvSpPr>
          <p:cNvPr id="140290" name="Rectangle 2"/>
          <p:cNvSpPr>
            <a:spLocks noGrp="1" noRot="1" noChangeAspect="1" noChangeArrowheads="1" noTextEdit="1"/>
          </p:cNvSpPr>
          <p:nvPr>
            <p:ph type="sldImg"/>
          </p:nvPr>
        </p:nvSpPr>
        <p:spPr>
          <a:ln/>
        </p:spPr>
      </p:sp>
      <p:sp>
        <p:nvSpPr>
          <p:cNvPr id="140291" name="Rectangle 3"/>
          <p:cNvSpPr>
            <a:spLocks noGrp="1" noChangeArrowheads="1"/>
          </p:cNvSpPr>
          <p:nvPr>
            <p:ph type="body" idx="1"/>
          </p:nvPr>
        </p:nvSpPr>
        <p:spPr/>
        <p:txBody>
          <a:bodyPr/>
          <a:lstStyle/>
          <a:p>
            <a:r>
              <a:rPr lang="en-US"/>
              <a:t>2:52-3:02(Amy)  Go over and model first three steps.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AD7939F-7897-48FB-84EF-94BF178B1D5B}" type="slidenum">
              <a:rPr lang="en-US"/>
              <a:pPr/>
              <a:t>19</a:t>
            </a:fld>
            <a:endParaRPr lang="en-US"/>
          </a:p>
        </p:txBody>
      </p:sp>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p:txBody>
          <a:bodyPr/>
          <a:lstStyle/>
          <a:p>
            <a:pPr marL="228600" indent="-228600"/>
            <a:endParaRPr lang="en-US" dirty="0"/>
          </a:p>
          <a:p>
            <a:pPr marL="228600" indent="-228600">
              <a:buFontTx/>
              <a:buAutoNum type="arabicPeriod"/>
            </a:pPr>
            <a:r>
              <a:rPr lang="en-US" dirty="0"/>
              <a:t>Take the participants through Step 1 by reading the slide.</a:t>
            </a:r>
          </a:p>
          <a:p>
            <a:pPr marL="228600" indent="-228600">
              <a:buFontTx/>
              <a:buAutoNum type="arabicPeriod"/>
            </a:pPr>
            <a:r>
              <a:rPr lang="en-US" dirty="0"/>
              <a:t> Introducing and explain the term, definitions do not appear to be useful instructional tools, particularly in the initial stages of learning a word. Whereas conversational descriptions, explanations, and examples are very useful to students when first learning a term.</a:t>
            </a:r>
          </a:p>
          <a:p>
            <a:pPr marL="228600" indent="-228600">
              <a:buFontTx/>
              <a:buAutoNum type="arabicPeriod"/>
            </a:pPr>
            <a:r>
              <a:rPr lang="en-US" dirty="0"/>
              <a:t>Explain prediction using semantic features, the basis of how we know words. </a:t>
            </a:r>
            <a:r>
              <a:rPr lang="en-US" dirty="0" err="1" smtClean="0"/>
              <a:t>Eg.prediction</a:t>
            </a:r>
            <a:r>
              <a:rPr lang="en-US" dirty="0" smtClean="0"/>
              <a:t> </a:t>
            </a:r>
            <a:r>
              <a:rPr lang="en-US" dirty="0"/>
              <a:t>- When I think something will happen.  An example: </a:t>
            </a:r>
          </a:p>
          <a:p>
            <a:pPr marL="228600" indent="-228600">
              <a:buFontTx/>
              <a:buAutoNum type="arabicPeriod"/>
            </a:pP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smtClean="0"/>
              <a:t>Step 1:</a:t>
            </a:r>
            <a:r>
              <a:rPr lang="en-US" sz="1200" dirty="0" smtClean="0"/>
              <a:t> Provide a description, explanation, or example of the new term</a:t>
            </a:r>
            <a:r>
              <a:rPr lang="en-US" dirty="0" smtClean="0"/>
              <a:t>. Explain</a:t>
            </a:r>
            <a:r>
              <a:rPr lang="en-US" baseline="0" dirty="0" smtClean="0"/>
              <a:t> background knowledge with this second slide.</a:t>
            </a:r>
            <a:endParaRPr lang="en-US" dirty="0"/>
          </a:p>
        </p:txBody>
      </p:sp>
      <p:sp>
        <p:nvSpPr>
          <p:cNvPr id="4" name="Slide Number Placeholder 3"/>
          <p:cNvSpPr>
            <a:spLocks noGrp="1"/>
          </p:cNvSpPr>
          <p:nvPr>
            <p:ph type="sldNum" sz="quarter" idx="10"/>
          </p:nvPr>
        </p:nvSpPr>
        <p:spPr/>
        <p:txBody>
          <a:bodyPr/>
          <a:lstStyle/>
          <a:p>
            <a:fld id="{8C332FE1-C58B-430E-A0DB-B3508CEA73CA}" type="slidenum">
              <a:rPr lang="en-US" smtClean="0"/>
              <a:pPr/>
              <a:t>20</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smtClean="0">
                <a:latin typeface="Arial" pitchFamily="34" charset="0"/>
                <a:cs typeface="Arial" pitchFamily="34" charset="0"/>
              </a:rPr>
              <a:t>Step 2:</a:t>
            </a:r>
            <a:r>
              <a:rPr lang="en-US" sz="1200" dirty="0" smtClean="0">
                <a:latin typeface="Arial" pitchFamily="34" charset="0"/>
                <a:cs typeface="Arial" pitchFamily="34" charset="0"/>
              </a:rPr>
              <a:t> Ask students to restate the description, explanation, or example in their own words.</a:t>
            </a:r>
            <a:endParaRPr lang="en-US" dirty="0"/>
          </a:p>
        </p:txBody>
      </p:sp>
      <p:sp>
        <p:nvSpPr>
          <p:cNvPr id="4" name="Slide Number Placeholder 3"/>
          <p:cNvSpPr>
            <a:spLocks noGrp="1"/>
          </p:cNvSpPr>
          <p:nvPr>
            <p:ph type="sldNum" sz="quarter" idx="10"/>
          </p:nvPr>
        </p:nvSpPr>
        <p:spPr/>
        <p:txBody>
          <a:bodyPr/>
          <a:lstStyle/>
          <a:p>
            <a:fld id="{8C332FE1-C58B-430E-A0DB-B3508CEA73CA}" type="slidenum">
              <a:rPr lang="en-US" smtClean="0"/>
              <a:pPr/>
              <a:t>21</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b="1" dirty="0" err="1" smtClean="0"/>
              <a:t>a·li·as·ing</a:t>
            </a:r>
            <a:endParaRPr lang="en-AU" b="1" dirty="0" smtClean="0"/>
          </a:p>
          <a:p>
            <a:r>
              <a:rPr lang="en-AU" dirty="0" smtClean="0"/>
              <a:t>  /ˈ</a:t>
            </a:r>
            <a:r>
              <a:rPr lang="en-AU" dirty="0" err="1" smtClean="0"/>
              <a:t>eɪliəsɪŋ</a:t>
            </a:r>
            <a:r>
              <a:rPr lang="en-AU" dirty="0" smtClean="0"/>
              <a:t>/ Show Spelled[</a:t>
            </a:r>
            <a:r>
              <a:rPr lang="en-AU" dirty="0" err="1" smtClean="0"/>
              <a:t>ey</a:t>
            </a:r>
            <a:r>
              <a:rPr lang="en-AU" dirty="0" smtClean="0"/>
              <a:t>-lee-uh-sing] Show IPA </a:t>
            </a:r>
          </a:p>
          <a:p>
            <a:r>
              <a:rPr lang="en-AU" dirty="0" smtClean="0"/>
              <a:t>–noun a jagged, </a:t>
            </a:r>
            <a:r>
              <a:rPr lang="en-AU" dirty="0" err="1" smtClean="0"/>
              <a:t>stairstep</a:t>
            </a:r>
            <a:r>
              <a:rPr lang="en-AU" dirty="0" smtClean="0"/>
              <a:t> effect on curved or diagonal lines that are reproduced in low </a:t>
            </a:r>
            <a:r>
              <a:rPr lang="en-AU" dirty="0" smtClean="0">
                <a:hlinkClick r:id="rId3" action="ppaction://hlinkfile"/>
              </a:rPr>
              <a:t>resolution</a:t>
            </a:r>
            <a:r>
              <a:rPr lang="en-AU" dirty="0" smtClean="0"/>
              <a:t>, as on a </a:t>
            </a:r>
            <a:r>
              <a:rPr lang="en-AU" dirty="0" smtClean="0">
                <a:hlinkClick r:id="rId4" action="ppaction://hlinkfile"/>
              </a:rPr>
              <a:t>computer</a:t>
            </a:r>
            <a:r>
              <a:rPr lang="en-AU" dirty="0" smtClean="0"/>
              <a:t> printout or display</a:t>
            </a:r>
          </a:p>
          <a:p>
            <a:endParaRPr lang="en-AU" dirty="0"/>
          </a:p>
        </p:txBody>
      </p:sp>
      <p:sp>
        <p:nvSpPr>
          <p:cNvPr id="4" name="Slide Number Placeholder 3"/>
          <p:cNvSpPr>
            <a:spLocks noGrp="1"/>
          </p:cNvSpPr>
          <p:nvPr>
            <p:ph type="sldNum" sz="quarter" idx="10"/>
          </p:nvPr>
        </p:nvSpPr>
        <p:spPr/>
        <p:txBody>
          <a:bodyPr/>
          <a:lstStyle/>
          <a:p>
            <a:fld id="{8C332FE1-C58B-430E-A0DB-B3508CEA73CA}" type="slidenum">
              <a:rPr lang="en-US" smtClean="0"/>
              <a:pPr/>
              <a:t>24</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Go back quickly to slide 24</a:t>
            </a:r>
          </a:p>
          <a:p>
            <a:r>
              <a:rPr lang="en-AU" dirty="0" smtClean="0"/>
              <a:t>Then next slide</a:t>
            </a:r>
            <a:endParaRPr lang="en-AU" dirty="0"/>
          </a:p>
        </p:txBody>
      </p:sp>
      <p:sp>
        <p:nvSpPr>
          <p:cNvPr id="4" name="Slide Number Placeholder 3"/>
          <p:cNvSpPr>
            <a:spLocks noGrp="1"/>
          </p:cNvSpPr>
          <p:nvPr>
            <p:ph type="sldNum" sz="quarter" idx="10"/>
          </p:nvPr>
        </p:nvSpPr>
        <p:spPr/>
        <p:txBody>
          <a:bodyPr/>
          <a:lstStyle/>
          <a:p>
            <a:fld id="{8C332FE1-C58B-430E-A0DB-B3508CEA73CA}" type="slidenum">
              <a:rPr lang="en-US" smtClean="0"/>
              <a:pPr/>
              <a:t>26</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C332FE1-C58B-430E-A0DB-B3508CEA73CA}" type="slidenum">
              <a:rPr lang="en-US" smtClean="0"/>
              <a:pPr/>
              <a:t>28</a:t>
            </a:fld>
            <a:endParaRPr lang="en-US"/>
          </a:p>
        </p:txBody>
      </p:sp>
    </p:spTree>
    <p:extLst>
      <p:ext uri="{BB962C8B-B14F-4D97-AF65-F5344CB8AC3E}">
        <p14:creationId xmlns:p14="http://schemas.microsoft.com/office/powerpoint/2010/main" val="11638122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8a work </a:t>
            </a:r>
            <a:r>
              <a:rPr lang="en-AU" dirty="0" err="1" smtClean="0"/>
              <a:t>kate</a:t>
            </a:r>
            <a:endParaRPr lang="en-AU" dirty="0" smtClean="0"/>
          </a:p>
          <a:p>
            <a:endParaRPr lang="en-AU" dirty="0"/>
          </a:p>
        </p:txBody>
      </p:sp>
      <p:sp>
        <p:nvSpPr>
          <p:cNvPr id="4" name="Slide Number Placeholder 3"/>
          <p:cNvSpPr>
            <a:spLocks noGrp="1"/>
          </p:cNvSpPr>
          <p:nvPr>
            <p:ph type="sldNum" sz="quarter" idx="10"/>
          </p:nvPr>
        </p:nvSpPr>
        <p:spPr/>
        <p:txBody>
          <a:bodyPr/>
          <a:lstStyle/>
          <a:p>
            <a:fld id="{8C332FE1-C58B-430E-A0DB-B3508CEA73CA}" type="slidenum">
              <a:rPr lang="en-US" smtClean="0"/>
              <a:pPr/>
              <a:t>29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a:p>
        </p:txBody>
      </p:sp>
      <p:sp>
        <p:nvSpPr>
          <p:cNvPr id="4" name="Slide Number Placeholder 3"/>
          <p:cNvSpPr>
            <a:spLocks noGrp="1"/>
          </p:cNvSpPr>
          <p:nvPr>
            <p:ph type="sldNum" sz="quarter" idx="10"/>
          </p:nvPr>
        </p:nvSpPr>
        <p:spPr/>
        <p:txBody>
          <a:bodyPr/>
          <a:lstStyle/>
          <a:p>
            <a:fld id="{8C332FE1-C58B-430E-A0DB-B3508CEA73CA}"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8C332FE1-C58B-430E-A0DB-B3508CEA73CA}" type="slidenum">
              <a:rPr lang="en-US" smtClean="0"/>
              <a:pPr/>
              <a:t>30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Tx/>
              <a:buAutoNum type="arabicPeriod"/>
              <a:defRPr/>
            </a:pPr>
            <a:r>
              <a:rPr lang="en-AU" b="1" dirty="0" smtClean="0"/>
              <a:t>Activity 5</a:t>
            </a:r>
          </a:p>
          <a:p>
            <a:pPr marL="228600" indent="-228600">
              <a:buFontTx/>
              <a:buAutoNum type="arabicPeriod"/>
              <a:defRPr/>
            </a:pPr>
            <a:r>
              <a:rPr lang="en-AU" dirty="0" smtClean="0"/>
              <a:t>. Free association activity.  - </a:t>
            </a:r>
            <a:r>
              <a:rPr lang="en-AU" b="1" dirty="0" smtClean="0"/>
              <a:t>---------</a:t>
            </a:r>
            <a:r>
              <a:rPr lang="en-AU" b="1" baseline="0" dirty="0" smtClean="0"/>
              <a:t> --------------------</a:t>
            </a:r>
            <a:endParaRPr lang="en-US" b="1" dirty="0" smtClean="0"/>
          </a:p>
          <a:p>
            <a:pPr marL="228600" indent="-228600">
              <a:buFontTx/>
              <a:buAutoNum type="arabicPeriod"/>
              <a:defRPr/>
            </a:pPr>
            <a:r>
              <a:rPr lang="en-US" dirty="0" smtClean="0"/>
              <a:t>Ensures multiple exposures to terms allowing students to take part in activities that allow them to interact with vocabulary terms in a variety of ways.</a:t>
            </a:r>
          </a:p>
          <a:p>
            <a:pPr marL="228600" indent="-228600">
              <a:buFontTx/>
              <a:buAutoNum type="arabicPeriod"/>
              <a:defRPr/>
            </a:pPr>
            <a:r>
              <a:rPr lang="en-US" dirty="0" smtClean="0"/>
              <a:t>Remember after these activities students go back to their academic notebooks and record new insights.</a:t>
            </a:r>
          </a:p>
        </p:txBody>
      </p:sp>
      <p:sp>
        <p:nvSpPr>
          <p:cNvPr id="4" name="Slide Number Placeholder 3"/>
          <p:cNvSpPr>
            <a:spLocks noGrp="1"/>
          </p:cNvSpPr>
          <p:nvPr>
            <p:ph type="sldNum" sz="quarter" idx="10"/>
          </p:nvPr>
        </p:nvSpPr>
        <p:spPr/>
        <p:txBody>
          <a:bodyPr/>
          <a:lstStyle/>
          <a:p>
            <a:fld id="{8C332FE1-C58B-430E-A0DB-B3508CEA73CA}" type="slidenum">
              <a:rPr lang="en-US" smtClean="0"/>
              <a:pPr/>
              <a:t>31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r>
              <a:rPr lang="en-AU" b="1" dirty="0" smtClean="0"/>
              <a:t>Activity 3</a:t>
            </a:r>
          </a:p>
          <a:p>
            <a:r>
              <a:rPr lang="en-AU" b="1" dirty="0" smtClean="0"/>
              <a:t>Share best one with group</a:t>
            </a:r>
          </a:p>
          <a:p>
            <a:r>
              <a:rPr lang="en-AU" b="1" dirty="0" smtClean="0"/>
              <a:t>Do own – a </a:t>
            </a:r>
            <a:r>
              <a:rPr lang="en-AU" b="1" dirty="0" err="1" smtClean="0"/>
              <a:t>bunsen</a:t>
            </a:r>
            <a:r>
              <a:rPr lang="en-AU" b="1" dirty="0" smtClean="0"/>
              <a:t> burner and a microscope are similar/different</a:t>
            </a:r>
          </a:p>
        </p:txBody>
      </p:sp>
      <p:sp>
        <p:nvSpPr>
          <p:cNvPr id="378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69B22E8-98AB-48FB-8589-E8A7010A1E8C}" type="slidenum">
              <a:rPr lang="en-AU" smtClean="0"/>
              <a:pPr/>
              <a:t>32</a:t>
            </a:fld>
            <a:endParaRPr lang="en-AU"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r>
              <a:rPr lang="en-AU" dirty="0" smtClean="0"/>
              <a:t>More in handouts</a:t>
            </a:r>
          </a:p>
        </p:txBody>
      </p:sp>
      <p:sp>
        <p:nvSpPr>
          <p:cNvPr id="389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05D4068-A5F4-4A53-973F-A321BDF74D61}" type="slidenum">
              <a:rPr lang="en-AU" smtClean="0"/>
              <a:pPr/>
              <a:t>33</a:t>
            </a:fld>
            <a:endParaRPr lang="en-AU"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marL="228600" indent="-228600">
              <a:buFontTx/>
              <a:buAutoNum type="arabicPeriod"/>
              <a:defRPr/>
            </a:pPr>
            <a:r>
              <a:rPr lang="en-US" dirty="0" smtClean="0"/>
              <a:t>Plays a key role in development of academic vocabulary. Look at each others </a:t>
            </a:r>
            <a:r>
              <a:rPr lang="en-US" dirty="0" err="1" smtClean="0"/>
              <a:t>vocab</a:t>
            </a:r>
            <a:r>
              <a:rPr lang="en-US" dirty="0" smtClean="0"/>
              <a:t> sheets and </a:t>
            </a:r>
            <a:r>
              <a:rPr lang="en-US" dirty="0" err="1" smtClean="0"/>
              <a:t>similaritieis</a:t>
            </a:r>
            <a:r>
              <a:rPr lang="en-US" dirty="0" smtClean="0"/>
              <a:t>, differences, what has been added, changed etc</a:t>
            </a:r>
          </a:p>
          <a:p>
            <a:pPr marL="228600" indent="-228600">
              <a:buFontTx/>
              <a:buAutoNum type="arabicPeriod"/>
              <a:defRPr/>
            </a:pPr>
            <a:r>
              <a:rPr lang="en-US" dirty="0" smtClean="0"/>
              <a:t>Discussion helps students encode information in their own words.</a:t>
            </a:r>
          </a:p>
          <a:p>
            <a:pPr marL="228600" indent="-228600">
              <a:buFontTx/>
              <a:buAutoNum type="arabicPeriod"/>
              <a:defRPr/>
            </a:pPr>
            <a:r>
              <a:rPr lang="en-US" dirty="0" smtClean="0"/>
              <a:t>To stimulate discussion, teacher might pose questions each group will address.</a:t>
            </a:r>
          </a:p>
          <a:p>
            <a:pPr marL="228600" indent="-228600">
              <a:buFontTx/>
              <a:buAutoNum type="arabicPeriod"/>
              <a:defRPr/>
            </a:pPr>
            <a:r>
              <a:rPr lang="en-US" dirty="0" smtClean="0"/>
              <a:t>Helps view things from different perspectives.</a:t>
            </a:r>
          </a:p>
          <a:p>
            <a:pPr marL="228600" indent="-228600">
              <a:buFontTx/>
              <a:buAutoNum type="arabicPeriod"/>
              <a:defRPr/>
            </a:pPr>
            <a:r>
              <a:rPr lang="en-US" dirty="0" smtClean="0"/>
              <a:t>Allows for self-expression.</a:t>
            </a:r>
          </a:p>
          <a:p>
            <a:pPr marL="228600" indent="-228600">
              <a:buFontTx/>
              <a:buAutoNum type="arabicPeriod"/>
              <a:defRPr/>
            </a:pPr>
            <a:r>
              <a:rPr lang="en-US" dirty="0" smtClean="0"/>
              <a:t>Students gain deeper understanding.</a:t>
            </a:r>
          </a:p>
          <a:p>
            <a:pPr marL="228600" indent="-228600">
              <a:buFontTx/>
              <a:buAutoNum type="arabicPeriod"/>
              <a:defRPr/>
            </a:pPr>
            <a:r>
              <a:rPr lang="en-US" dirty="0" smtClean="0"/>
              <a:t>Increase probability that they will store the words in permanent memory. </a:t>
            </a:r>
          </a:p>
          <a:p>
            <a:pPr marL="228600" indent="-228600">
              <a:buFontTx/>
              <a:buAutoNum type="arabicPeriod"/>
              <a:defRPr/>
            </a:pPr>
            <a:r>
              <a:rPr lang="en-US" dirty="0" smtClean="0"/>
              <a:t>Students will alter  where the extra space is for students to record new insights on the word after these steps</a:t>
            </a:r>
          </a:p>
          <a:p>
            <a:pPr>
              <a:defRPr/>
            </a:pPr>
            <a:endParaRPr lang="en-AU" dirty="0"/>
          </a:p>
        </p:txBody>
      </p:sp>
      <p:sp>
        <p:nvSpPr>
          <p:cNvPr id="399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CDF1A59-9371-437F-BE6D-2F19F9587E34}" type="slidenum">
              <a:rPr lang="en-AU" smtClean="0"/>
              <a:pPr/>
              <a:t>34</a:t>
            </a:fld>
            <a:endParaRPr lang="en-AU"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Activity-7</a:t>
            </a:r>
          </a:p>
          <a:p>
            <a:r>
              <a:rPr lang="en-AU" dirty="0" smtClean="0"/>
              <a:t>Discussion</a:t>
            </a:r>
            <a:r>
              <a:rPr lang="en-AU" baseline="0" dirty="0" smtClean="0"/>
              <a:t> with Kate modelled – use kids books- will need to model with some kids</a:t>
            </a:r>
          </a:p>
          <a:p>
            <a:r>
              <a:rPr lang="en-AU" baseline="0" dirty="0" smtClean="0"/>
              <a:t>Discussion re work with esc</a:t>
            </a:r>
          </a:p>
          <a:p>
            <a:endParaRPr lang="en-AU" dirty="0"/>
          </a:p>
        </p:txBody>
      </p:sp>
      <p:sp>
        <p:nvSpPr>
          <p:cNvPr id="4" name="Slide Number Placeholder 3"/>
          <p:cNvSpPr>
            <a:spLocks noGrp="1"/>
          </p:cNvSpPr>
          <p:nvPr>
            <p:ph type="sldNum" sz="quarter" idx="10"/>
          </p:nvPr>
        </p:nvSpPr>
        <p:spPr/>
        <p:txBody>
          <a:bodyPr/>
          <a:lstStyle/>
          <a:p>
            <a:fld id="{8C332FE1-C58B-430E-A0DB-B3508CEA73CA}" type="slidenum">
              <a:rPr lang="en-US" smtClean="0"/>
              <a:pPr/>
              <a:t>35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You have</a:t>
            </a:r>
            <a:r>
              <a:rPr lang="en-AU" baseline="0" dirty="0" smtClean="0"/>
              <a:t> 2 copies of this sheet at the back of your packet.</a:t>
            </a:r>
          </a:p>
          <a:p>
            <a:r>
              <a:rPr lang="en-AU" baseline="0" dirty="0" smtClean="0"/>
              <a:t>After discussion, kids may want  to change /add to their sheet- this is where other information comes in – look at other boxes.</a:t>
            </a:r>
            <a:endParaRPr lang="en-AU" dirty="0"/>
          </a:p>
        </p:txBody>
      </p:sp>
      <p:sp>
        <p:nvSpPr>
          <p:cNvPr id="4" name="Slide Number Placeholder 3"/>
          <p:cNvSpPr>
            <a:spLocks noGrp="1"/>
          </p:cNvSpPr>
          <p:nvPr>
            <p:ph type="sldNum" sz="quarter" idx="10"/>
          </p:nvPr>
        </p:nvSpPr>
        <p:spPr/>
        <p:txBody>
          <a:bodyPr/>
          <a:lstStyle/>
          <a:p>
            <a:fld id="{8C332FE1-C58B-430E-A0DB-B3508CEA73CA}" type="slidenum">
              <a:rPr lang="en-US" smtClean="0"/>
              <a:pPr/>
              <a:t>36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r>
              <a:rPr lang="en-AU" dirty="0" smtClean="0"/>
              <a:t>You will need to have a few words built up so</a:t>
            </a:r>
            <a:r>
              <a:rPr lang="en-AU" baseline="0" dirty="0" smtClean="0"/>
              <a:t> that the games are not too easy for the kids.</a:t>
            </a:r>
          </a:p>
          <a:p>
            <a:r>
              <a:rPr lang="en-AU" dirty="0" smtClean="0"/>
              <a:t>Great use of time at the end of a lesson or a day. Games reinforce learning much faster, action work</a:t>
            </a:r>
          </a:p>
        </p:txBody>
      </p:sp>
      <p:sp>
        <p:nvSpPr>
          <p:cNvPr id="409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57A4E3C-AB14-4442-9521-9D8B68A419D6}" type="slidenum">
              <a:rPr lang="en-AU" smtClean="0"/>
              <a:pPr/>
              <a:t>37</a:t>
            </a:fld>
            <a:endParaRPr lang="en-AU"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8C332FE1-C58B-430E-A0DB-B3508CEA73CA}" type="slidenum">
              <a:rPr lang="en-US" smtClean="0"/>
              <a:pPr/>
              <a:t>38</a:t>
            </a:fld>
            <a:endParaRPr lang="en-US"/>
          </a:p>
        </p:txBody>
      </p:sp>
    </p:spTree>
    <p:extLst>
      <p:ext uri="{BB962C8B-B14F-4D97-AF65-F5344CB8AC3E}">
        <p14:creationId xmlns:p14="http://schemas.microsoft.com/office/powerpoint/2010/main" val="29921627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pPr marL="228600" indent="-228600">
              <a:buFontTx/>
              <a:buAutoNum type="arabicPeriod"/>
            </a:pPr>
            <a:r>
              <a:rPr lang="en-US" dirty="0" err="1" smtClean="0"/>
              <a:t>Marzano</a:t>
            </a:r>
            <a:r>
              <a:rPr lang="en-US" dirty="0" smtClean="0"/>
              <a:t> &amp; Christensen list games as “sponge activities” that enhance vocabulary instruction. Ocean and desert</a:t>
            </a:r>
          </a:p>
          <a:p>
            <a:pPr marL="228600" indent="-228600">
              <a:buFontTx/>
              <a:buAutoNum type="arabicPeriod"/>
            </a:pPr>
            <a:r>
              <a:rPr lang="en-US" b="1" dirty="0" smtClean="0"/>
              <a:t>Activity 8. Magnet </a:t>
            </a:r>
          </a:p>
          <a:p>
            <a:pPr marL="228600" indent="-228600">
              <a:buFontTx/>
              <a:buAutoNum type="arabicPeriod"/>
            </a:pPr>
            <a:r>
              <a:rPr lang="en-US" b="1" dirty="0" smtClean="0"/>
              <a:t>Money, temperature, pyramid, skeleton hand out words- different to each group</a:t>
            </a:r>
          </a:p>
          <a:p>
            <a:pPr marL="228600" indent="-228600">
              <a:buFontTx/>
              <a:buAutoNum type="arabicPeriod"/>
            </a:pPr>
            <a:r>
              <a:rPr lang="en-US" dirty="0" smtClean="0"/>
              <a:t>These games are intended to “soak up” the “dead time” that frequently occurs in classes. (Last few minutes of class to wind down or at the beginning of class to generate students’ enthusiasm and excitement.</a:t>
            </a:r>
          </a:p>
          <a:p>
            <a:pPr marL="228600" indent="-228600">
              <a:buFontTx/>
              <a:buAutoNum type="arabicPeriod"/>
            </a:pPr>
            <a:r>
              <a:rPr lang="en-US" dirty="0" smtClean="0"/>
              <a:t>When students are playing vocabulary games, they are having fun and experiencing vocabulary terms in a new context and seeing them from different perspectives.</a:t>
            </a:r>
          </a:p>
        </p:txBody>
      </p:sp>
      <p:sp>
        <p:nvSpPr>
          <p:cNvPr id="419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853387F-8B74-49E5-8C01-052E99414DA6}" type="slidenum">
              <a:rPr lang="en-AU" smtClean="0"/>
              <a:pPr/>
              <a:t>39</a:t>
            </a:fld>
            <a:endParaRPr lang="en-A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a:p>
        </p:txBody>
      </p:sp>
      <p:sp>
        <p:nvSpPr>
          <p:cNvPr id="4" name="Slide Number Placeholder 3"/>
          <p:cNvSpPr>
            <a:spLocks noGrp="1"/>
          </p:cNvSpPr>
          <p:nvPr>
            <p:ph type="sldNum" sz="quarter" idx="10"/>
          </p:nvPr>
        </p:nvSpPr>
        <p:spPr/>
        <p:txBody>
          <a:bodyPr/>
          <a:lstStyle/>
          <a:p>
            <a:fld id="{8C332FE1-C58B-430E-A0DB-B3508CEA73CA}"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r>
              <a:rPr lang="en-AU" b="1" dirty="0" smtClean="0"/>
              <a:t>Activity 6</a:t>
            </a:r>
          </a:p>
          <a:p>
            <a:endParaRPr lang="en-AU" b="1" dirty="0" smtClean="0"/>
          </a:p>
          <a:p>
            <a:r>
              <a:rPr lang="en-AU" dirty="0" err="1" smtClean="0"/>
              <a:t>Milimetre</a:t>
            </a:r>
            <a:r>
              <a:rPr lang="en-AU" dirty="0" smtClean="0"/>
              <a:t>, metre, kilometre</a:t>
            </a:r>
          </a:p>
          <a:p>
            <a:r>
              <a:rPr lang="en-AU" dirty="0" smtClean="0"/>
              <a:t>Electrical</a:t>
            </a:r>
            <a:r>
              <a:rPr lang="en-AU" baseline="0" dirty="0" smtClean="0"/>
              <a:t> charge, current, circuit</a:t>
            </a:r>
            <a:endParaRPr lang="en-AU" dirty="0" smtClean="0"/>
          </a:p>
          <a:p>
            <a:r>
              <a:rPr lang="en-AU" dirty="0" smtClean="0"/>
              <a:t>Hand out pencils and </a:t>
            </a:r>
            <a:r>
              <a:rPr lang="en-AU" dirty="0" err="1" smtClean="0"/>
              <a:t>and</a:t>
            </a:r>
            <a:r>
              <a:rPr lang="en-AU" dirty="0" smtClean="0"/>
              <a:t> paper and ask drawers to come out the front and get materials and words</a:t>
            </a:r>
          </a:p>
          <a:p>
            <a:endParaRPr lang="en-AU" dirty="0" smtClean="0"/>
          </a:p>
          <a:p>
            <a:endParaRPr lang="en-AU" dirty="0" smtClean="0"/>
          </a:p>
          <a:p>
            <a:endParaRPr lang="en-AU" dirty="0" smtClean="0"/>
          </a:p>
        </p:txBody>
      </p:sp>
      <p:sp>
        <p:nvSpPr>
          <p:cNvPr id="440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2B3AAB6-215B-4516-BF15-ECEB88B621F1}" type="slidenum">
              <a:rPr lang="en-AU" smtClean="0"/>
              <a:pPr/>
              <a:t>40</a:t>
            </a:fld>
            <a:endParaRPr lang="en-AU"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r>
              <a:rPr lang="en-AU" smtClean="0"/>
              <a:t>Mention marzano websites and others that have plenty of pre made templates and powerpoint- ie are you smarter than a fifth grader, millionaire , bing cards, flash cards etc</a:t>
            </a:r>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6B39CA5-D943-45EF-BF4B-929806900B87}" type="slidenum">
              <a:rPr lang="en-AU" smtClean="0"/>
              <a:pPr/>
              <a:t>41</a:t>
            </a:fld>
            <a:endParaRPr lang="en-AU"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Activity 5 (Handout 3 and 4)Show the list of words from </a:t>
            </a:r>
            <a:r>
              <a:rPr lang="en-AU" dirty="0" err="1" smtClean="0"/>
              <a:t>Marzano</a:t>
            </a:r>
            <a:r>
              <a:rPr lang="en-AU" dirty="0" smtClean="0"/>
              <a:t>- level 2</a:t>
            </a:r>
            <a:r>
              <a:rPr lang="en-AU" baseline="0" dirty="0" smtClean="0"/>
              <a:t> and 3</a:t>
            </a:r>
            <a:r>
              <a:rPr lang="en-AU" dirty="0" smtClean="0"/>
              <a:t> science- give out sheet and let them put some words</a:t>
            </a:r>
            <a:r>
              <a:rPr lang="en-AU" baseline="0" dirty="0" smtClean="0"/>
              <a:t> down on their own and then with a partner.</a:t>
            </a:r>
            <a:endParaRPr lang="en-AU" dirty="0" smtClean="0"/>
          </a:p>
          <a:p>
            <a:r>
              <a:rPr lang="en-AU" dirty="0" smtClean="0"/>
              <a:t>5 mins in groups to have an initial discussion about this.</a:t>
            </a:r>
          </a:p>
          <a:p>
            <a:r>
              <a:rPr lang="en-AU" dirty="0" smtClean="0"/>
              <a:t>Kate’s list</a:t>
            </a:r>
            <a:endParaRPr lang="en-AU" dirty="0"/>
          </a:p>
        </p:txBody>
      </p:sp>
      <p:sp>
        <p:nvSpPr>
          <p:cNvPr id="4" name="Slide Number Placeholder 3"/>
          <p:cNvSpPr>
            <a:spLocks noGrp="1"/>
          </p:cNvSpPr>
          <p:nvPr>
            <p:ph type="sldNum" sz="quarter" idx="10"/>
          </p:nvPr>
        </p:nvSpPr>
        <p:spPr/>
        <p:txBody>
          <a:bodyPr/>
          <a:lstStyle/>
          <a:p>
            <a:fld id="{8C332FE1-C58B-430E-A0DB-B3508CEA73CA}" type="slidenum">
              <a:rPr lang="en-US" smtClean="0"/>
              <a:pPr/>
              <a:t>43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Saving time.</a:t>
            </a:r>
          </a:p>
          <a:p>
            <a:r>
              <a:rPr lang="en-AU" dirty="0" smtClean="0"/>
              <a:t>In the past often </a:t>
            </a:r>
            <a:r>
              <a:rPr lang="en-AU" dirty="0" err="1" smtClean="0"/>
              <a:t>didnt</a:t>
            </a:r>
            <a:r>
              <a:rPr lang="en-AU" dirty="0" smtClean="0"/>
              <a:t> know what kids </a:t>
            </a:r>
            <a:r>
              <a:rPr lang="en-AU" dirty="0" err="1" smtClean="0"/>
              <a:t>didnt</a:t>
            </a:r>
            <a:r>
              <a:rPr lang="en-AU" dirty="0" smtClean="0"/>
              <a:t> know.</a:t>
            </a:r>
            <a:endParaRPr lang="en-AU" dirty="0"/>
          </a:p>
        </p:txBody>
      </p:sp>
      <p:sp>
        <p:nvSpPr>
          <p:cNvPr id="4" name="Slide Number Placeholder 3"/>
          <p:cNvSpPr>
            <a:spLocks noGrp="1"/>
          </p:cNvSpPr>
          <p:nvPr>
            <p:ph type="sldNum" sz="quarter" idx="10"/>
          </p:nvPr>
        </p:nvSpPr>
        <p:spPr/>
        <p:txBody>
          <a:bodyPr/>
          <a:lstStyle/>
          <a:p>
            <a:fld id="{8C332FE1-C58B-430E-A0DB-B3508CEA73CA}" type="slidenum">
              <a:rPr lang="en-US" smtClean="0"/>
              <a:pPr/>
              <a:t>44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8C332FE1-C58B-430E-A0DB-B3508CEA73CA}" type="slidenum">
              <a:rPr lang="en-US" smtClean="0"/>
              <a:pPr/>
              <a:t>46</a:t>
            </a:fld>
            <a:endParaRPr lang="en-US"/>
          </a:p>
        </p:txBody>
      </p:sp>
    </p:spTree>
    <p:extLst>
      <p:ext uri="{BB962C8B-B14F-4D97-AF65-F5344CB8AC3E}">
        <p14:creationId xmlns:p14="http://schemas.microsoft.com/office/powerpoint/2010/main" val="11242099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C332FE1-C58B-430E-A0DB-B3508CEA73CA}" type="slidenum">
              <a:rPr lang="en-US" smtClean="0"/>
              <a:pPr/>
              <a:t>47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u="sng" dirty="0" smtClean="0">
                <a:solidFill>
                  <a:srgbClr val="FF0000"/>
                </a:solidFill>
              </a:rPr>
              <a:t>Activity 1</a:t>
            </a:r>
            <a:endParaRPr lang="en-AU" u="sng" dirty="0">
              <a:solidFill>
                <a:srgbClr val="FF0000"/>
              </a:solidFill>
            </a:endParaRPr>
          </a:p>
        </p:txBody>
      </p:sp>
      <p:sp>
        <p:nvSpPr>
          <p:cNvPr id="4" name="Slide Number Placeholder 3"/>
          <p:cNvSpPr>
            <a:spLocks noGrp="1"/>
          </p:cNvSpPr>
          <p:nvPr>
            <p:ph type="sldNum" sz="quarter" idx="10"/>
          </p:nvPr>
        </p:nvSpPr>
        <p:spPr/>
        <p:txBody>
          <a:bodyPr/>
          <a:lstStyle/>
          <a:p>
            <a:fld id="{8C332FE1-C58B-430E-A0DB-B3508CEA73CA}" type="slidenum">
              <a:rPr lang="en-US" smtClean="0"/>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200"/>
              </a:spcAft>
              <a:buNone/>
            </a:pPr>
            <a:r>
              <a:rPr lang="en-US" sz="1200" dirty="0" smtClean="0"/>
              <a:t>A class of five-year old students are learning to read. </a:t>
            </a:r>
          </a:p>
          <a:p>
            <a:pPr>
              <a:spcAft>
                <a:spcPts val="1200"/>
              </a:spcAft>
              <a:buNone/>
            </a:pPr>
            <a:r>
              <a:rPr lang="en-US" sz="1200" dirty="0" smtClean="0"/>
              <a:t>	Yesterday one of them pointed at a picture in a zoo book and said, 'Look at this! It's  a </a:t>
            </a:r>
            <a:r>
              <a:rPr lang="en-US" sz="1200" dirty="0" err="1" smtClean="0"/>
              <a:t>frickin</a:t>
            </a:r>
            <a:r>
              <a:rPr lang="en-US" sz="1200" dirty="0" smtClean="0"/>
              <a:t>' elephant!'</a:t>
            </a:r>
          </a:p>
          <a:p>
            <a:pPr>
              <a:spcAft>
                <a:spcPts val="1200"/>
              </a:spcAft>
              <a:buNone/>
            </a:pPr>
            <a:r>
              <a:rPr lang="en-US" sz="1200" dirty="0" smtClean="0"/>
              <a:t>	Their teacher took a deep breath, then asked...'What did you call it?'</a:t>
            </a:r>
          </a:p>
          <a:p>
            <a:pPr>
              <a:spcAft>
                <a:spcPts val="1200"/>
              </a:spcAft>
              <a:buNone/>
            </a:pPr>
            <a:r>
              <a:rPr lang="en-US" sz="1200" dirty="0" smtClean="0"/>
              <a:t>	'It's a </a:t>
            </a:r>
            <a:r>
              <a:rPr lang="en-US" sz="1200" dirty="0" err="1" smtClean="0"/>
              <a:t>frickin</a:t>
            </a:r>
            <a:r>
              <a:rPr lang="en-US" sz="1200" dirty="0" smtClean="0"/>
              <a:t>' elephant! It says so on the picture!' </a:t>
            </a:r>
            <a:br>
              <a:rPr lang="en-US" sz="1200" dirty="0" smtClean="0"/>
            </a:br>
            <a:r>
              <a:rPr lang="en-US" sz="1200" dirty="0" smtClean="0"/>
              <a:t/>
            </a:r>
            <a:br>
              <a:rPr lang="en-US" sz="1200" dirty="0" smtClean="0"/>
            </a:br>
            <a:r>
              <a:rPr lang="en-US" sz="1200" dirty="0" smtClean="0"/>
              <a:t>And so it does... </a:t>
            </a:r>
          </a:p>
        </p:txBody>
      </p:sp>
      <p:sp>
        <p:nvSpPr>
          <p:cNvPr id="4" name="Slide Number Placeholder 3"/>
          <p:cNvSpPr>
            <a:spLocks noGrp="1"/>
          </p:cNvSpPr>
          <p:nvPr>
            <p:ph type="sldNum" sz="quarter" idx="10"/>
          </p:nvPr>
        </p:nvSpPr>
        <p:spPr/>
        <p:txBody>
          <a:bodyPr/>
          <a:lstStyle/>
          <a:p>
            <a:fld id="{8C332FE1-C58B-430E-A0DB-B3508CEA73CA}" type="slidenum">
              <a:rPr lang="en-US" smtClean="0"/>
              <a:pPr/>
              <a:t>8</a:t>
            </a:fld>
            <a:endParaRPr lang="en-US"/>
          </a:p>
        </p:txBody>
      </p:sp>
    </p:spTree>
    <p:extLst>
      <p:ext uri="{BB962C8B-B14F-4D97-AF65-F5344CB8AC3E}">
        <p14:creationId xmlns:p14="http://schemas.microsoft.com/office/powerpoint/2010/main" val="16463565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Research shows that a student in the </a:t>
            </a:r>
            <a:r>
              <a:rPr lang="en-AU" dirty="0" smtClean="0">
                <a:solidFill>
                  <a:srgbClr val="FF3300"/>
                </a:solidFill>
              </a:rPr>
              <a:t>50</a:t>
            </a:r>
            <a:r>
              <a:rPr lang="en-AU" baseline="30000" dirty="0" smtClean="0">
                <a:solidFill>
                  <a:srgbClr val="FF3300"/>
                </a:solidFill>
              </a:rPr>
              <a:t>th</a:t>
            </a:r>
            <a:r>
              <a:rPr lang="en-AU" dirty="0" smtClean="0">
                <a:solidFill>
                  <a:srgbClr val="FF3300"/>
                </a:solidFill>
              </a:rPr>
              <a:t> </a:t>
            </a:r>
            <a:r>
              <a:rPr lang="en-AU" dirty="0" smtClean="0"/>
              <a:t>percentile in terms of ability to comprehend subject matter at school, with no direct vocabulary instruction, scores in the </a:t>
            </a:r>
            <a:r>
              <a:rPr lang="en-AU" dirty="0" smtClean="0">
                <a:solidFill>
                  <a:srgbClr val="FF3300"/>
                </a:solidFill>
              </a:rPr>
              <a:t>50</a:t>
            </a:r>
            <a:r>
              <a:rPr lang="en-AU" baseline="30000" dirty="0" smtClean="0">
                <a:solidFill>
                  <a:srgbClr val="FF3300"/>
                </a:solidFill>
              </a:rPr>
              <a:t>th</a:t>
            </a:r>
            <a:r>
              <a:rPr lang="en-AU" dirty="0" smtClean="0">
                <a:solidFill>
                  <a:srgbClr val="FF3300"/>
                </a:solidFill>
              </a:rPr>
              <a:t> </a:t>
            </a:r>
            <a:r>
              <a:rPr lang="en-AU" dirty="0" smtClean="0"/>
              <a:t>percentile.</a:t>
            </a:r>
          </a:p>
          <a:p>
            <a:endParaRPr lang="en-AU"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The same student, after being taught subject specific content words in a specific way raises his or her comprehension ability to the </a:t>
            </a:r>
            <a:r>
              <a:rPr lang="en-AU" dirty="0" smtClean="0">
                <a:solidFill>
                  <a:srgbClr val="FF3300"/>
                </a:solidFill>
              </a:rPr>
              <a:t>83</a:t>
            </a:r>
            <a:r>
              <a:rPr lang="en-AU" baseline="30000" dirty="0" smtClean="0">
                <a:solidFill>
                  <a:srgbClr val="FF3300"/>
                </a:solidFill>
              </a:rPr>
              <a:t>rd</a:t>
            </a:r>
            <a:r>
              <a:rPr lang="en-AU" dirty="0" smtClean="0">
                <a:solidFill>
                  <a:srgbClr val="FF3300"/>
                </a:solidFill>
              </a:rPr>
              <a:t> </a:t>
            </a:r>
            <a:r>
              <a:rPr lang="en-AU" dirty="0" smtClean="0"/>
              <a:t>percentile.</a:t>
            </a:r>
            <a:endParaRPr lang="en-US" dirty="0" smtClean="0"/>
          </a:p>
          <a:p>
            <a:endParaRPr lang="en-US" dirty="0"/>
          </a:p>
        </p:txBody>
      </p:sp>
      <p:sp>
        <p:nvSpPr>
          <p:cNvPr id="4" name="Slide Number Placeholder 3"/>
          <p:cNvSpPr>
            <a:spLocks noGrp="1"/>
          </p:cNvSpPr>
          <p:nvPr>
            <p:ph type="sldNum" sz="quarter" idx="10"/>
          </p:nvPr>
        </p:nvSpPr>
        <p:spPr/>
        <p:txBody>
          <a:bodyPr/>
          <a:lstStyle/>
          <a:p>
            <a:fld id="{8C332FE1-C58B-430E-A0DB-B3508CEA73CA}" type="slidenum">
              <a:rPr lang="en-US" smtClean="0"/>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46354DC-A03D-4803-B100-ACE751BD0410}" type="slidenum">
              <a:rPr lang="en-US"/>
              <a:pPr/>
              <a:t>10</a:t>
            </a:fld>
            <a:endParaRPr lang="en-US"/>
          </a:p>
        </p:txBody>
      </p:sp>
      <p:sp>
        <p:nvSpPr>
          <p:cNvPr id="165890" name="Rectangle 2"/>
          <p:cNvSpPr>
            <a:spLocks noGrp="1" noRot="1" noChangeAspect="1" noChangeArrowheads="1" noTextEdit="1"/>
          </p:cNvSpPr>
          <p:nvPr>
            <p:ph type="sldImg"/>
          </p:nvPr>
        </p:nvSpPr>
        <p:spPr>
          <a:ln/>
        </p:spPr>
      </p:sp>
      <p:sp>
        <p:nvSpPr>
          <p:cNvPr id="165891"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1:22-1:30:  Ice breaker:  Amy *Vocabulary is synonymous with background knowledge</a:t>
            </a:r>
            <a:r>
              <a:rPr lang="en-US" dirty="0" smtClean="0"/>
              <a:t>.</a:t>
            </a:r>
            <a:r>
              <a:rPr lang="en-US" sz="120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Discuss the following: How and why would you use an activity like this with your students?</a:t>
            </a:r>
          </a:p>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None/>
            </a:pPr>
            <a:endParaRPr lang="en-US" baseline="0" dirty="0" smtClean="0"/>
          </a:p>
          <a:p>
            <a:pPr>
              <a:buNone/>
            </a:pPr>
            <a:r>
              <a:rPr lang="en-US" dirty="0" smtClean="0"/>
              <a:t>Think  about how we teach academic vocabulary now?</a:t>
            </a:r>
          </a:p>
          <a:p>
            <a:pPr>
              <a:buNone/>
            </a:pPr>
            <a:endParaRPr lang="en-US" dirty="0" smtClean="0"/>
          </a:p>
          <a:p>
            <a:pPr>
              <a:buNone/>
            </a:pPr>
            <a:endParaRPr lang="en-US" dirty="0" smtClean="0"/>
          </a:p>
          <a:p>
            <a:pPr>
              <a:buNone/>
            </a:pPr>
            <a:r>
              <a:rPr lang="en-US" dirty="0" smtClean="0"/>
              <a:t> </a:t>
            </a:r>
          </a:p>
          <a:p>
            <a:pPr>
              <a:buNone/>
            </a:pPr>
            <a:r>
              <a:rPr lang="en-US" b="1" dirty="0" smtClean="0"/>
              <a:t>		Turn and talk with a partner – Activity 2</a:t>
            </a:r>
          </a:p>
          <a:p>
            <a:pPr>
              <a:buNone/>
            </a:pPr>
            <a:endParaRPr lang="en-US" dirty="0" smtClean="0"/>
          </a:p>
          <a:p>
            <a:pPr>
              <a:buNone/>
            </a:pPr>
            <a:r>
              <a:rPr lang="en-US" dirty="0" smtClean="0"/>
              <a:t>	What  questions do you have? What are your wonderings?</a:t>
            </a:r>
          </a:p>
          <a:p>
            <a:pPr>
              <a:buNone/>
            </a:pPr>
            <a:r>
              <a:rPr lang="en-US" dirty="0" smtClean="0"/>
              <a:t> </a:t>
            </a:r>
          </a:p>
          <a:p>
            <a:pPr>
              <a:buNone/>
            </a:pPr>
            <a:r>
              <a:rPr lang="en-US" dirty="0" smtClean="0"/>
              <a:t>	Share with whole group.</a:t>
            </a:r>
          </a:p>
          <a:p>
            <a:endParaRPr lang="en-US" dirty="0"/>
          </a:p>
        </p:txBody>
      </p:sp>
      <p:sp>
        <p:nvSpPr>
          <p:cNvPr id="4" name="Slide Number Placeholder 3"/>
          <p:cNvSpPr>
            <a:spLocks noGrp="1"/>
          </p:cNvSpPr>
          <p:nvPr>
            <p:ph type="sldNum" sz="quarter" idx="10"/>
          </p:nvPr>
        </p:nvSpPr>
        <p:spPr/>
        <p:txBody>
          <a:bodyPr/>
          <a:lstStyle/>
          <a:p>
            <a:fld id="{8C332FE1-C58B-430E-A0DB-B3508CEA73CA}" type="slidenum">
              <a:rPr lang="en-US" smtClean="0"/>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buNone/>
            </a:pPr>
            <a:r>
              <a:rPr lang="en-US" dirty="0" smtClean="0"/>
              <a:t>Research literature supports one compelling fact: </a:t>
            </a:r>
          </a:p>
          <a:p>
            <a:pPr>
              <a:buNone/>
            </a:pPr>
            <a:endParaRPr lang="en-US" dirty="0" smtClean="0"/>
          </a:p>
          <a:p>
            <a:pPr lvl="1">
              <a:buNone/>
            </a:pPr>
            <a:r>
              <a:rPr lang="en-US" dirty="0" smtClean="0"/>
              <a:t>	</a:t>
            </a:r>
            <a:r>
              <a:rPr lang="en-US" sz="3200" dirty="0" smtClean="0"/>
              <a:t>what students already know about the content is one of the strongest indicators of how well they will learn new information relative to the content. This is referred to as “background knowledge.”</a:t>
            </a:r>
          </a:p>
          <a:p>
            <a:endParaRPr lang="en-US" dirty="0"/>
          </a:p>
        </p:txBody>
      </p:sp>
      <p:sp>
        <p:nvSpPr>
          <p:cNvPr id="4" name="Slide Number Placeholder 3"/>
          <p:cNvSpPr>
            <a:spLocks noGrp="1"/>
          </p:cNvSpPr>
          <p:nvPr>
            <p:ph type="sldNum" sz="quarter" idx="10"/>
          </p:nvPr>
        </p:nvSpPr>
        <p:spPr/>
        <p:txBody>
          <a:bodyPr/>
          <a:lstStyle/>
          <a:p>
            <a:fld id="{8C332FE1-C58B-430E-A0DB-B3508CEA73CA}" type="slidenum">
              <a:rPr lang="en-US" smtClean="0"/>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BC913C1D-B211-4FE9-9186-DF2EAE197DD8}" type="datetimeFigureOut">
              <a:rPr lang="en-US" smtClean="0"/>
              <a:pPr/>
              <a:t>2/14/2012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FB2DC80C-A103-4FF4-B328-A50842DCFE9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C913C1D-B211-4FE9-9186-DF2EAE197DD8}" type="datetimeFigureOut">
              <a:rPr lang="en-US" smtClean="0"/>
              <a:pPr/>
              <a:t>2/14/2012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2DC80C-A103-4FF4-B328-A50842DCFE9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C913C1D-B211-4FE9-9186-DF2EAE197DD8}" type="datetimeFigureOut">
              <a:rPr lang="en-US" smtClean="0"/>
              <a:pPr/>
              <a:t>2/14/2012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2DC80C-A103-4FF4-B328-A50842DCFE9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C913C1D-B211-4FE9-9186-DF2EAE197DD8}" type="datetimeFigureOut">
              <a:rPr lang="en-US" smtClean="0"/>
              <a:pPr/>
              <a:t>2/14/2012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2DC80C-A103-4FF4-B328-A50842DCFE9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C913C1D-B211-4FE9-9186-DF2EAE197DD8}" type="datetimeFigureOut">
              <a:rPr lang="en-US" smtClean="0"/>
              <a:pPr/>
              <a:t>2/14/2012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2DC80C-A103-4FF4-B328-A50842DCFE9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C913C1D-B211-4FE9-9186-DF2EAE197DD8}" type="datetimeFigureOut">
              <a:rPr lang="en-US" smtClean="0"/>
              <a:pPr/>
              <a:t>2/14/2012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2DC80C-A103-4FF4-B328-A50842DCFE9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C913C1D-B211-4FE9-9186-DF2EAE197DD8}" type="datetimeFigureOut">
              <a:rPr lang="en-US" smtClean="0"/>
              <a:pPr/>
              <a:t>2/14/2012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B2DC80C-A103-4FF4-B328-A50842DCFE9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C913C1D-B211-4FE9-9186-DF2EAE197DD8}" type="datetimeFigureOut">
              <a:rPr lang="en-US" smtClean="0"/>
              <a:pPr/>
              <a:t>2/14/2012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B2DC80C-A103-4FF4-B328-A50842DCFE9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913C1D-B211-4FE9-9186-DF2EAE197DD8}" type="datetimeFigureOut">
              <a:rPr lang="en-US" smtClean="0"/>
              <a:pPr/>
              <a:t>2/14/2012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B2DC80C-A103-4FF4-B328-A50842DCFE9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C913C1D-B211-4FE9-9186-DF2EAE197DD8}" type="datetimeFigureOut">
              <a:rPr lang="en-US" smtClean="0"/>
              <a:pPr/>
              <a:t>2/14/2012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2DC80C-A103-4FF4-B328-A50842DCFE9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C913C1D-B211-4FE9-9186-DF2EAE197DD8}" type="datetimeFigureOut">
              <a:rPr lang="en-US" smtClean="0"/>
              <a:pPr/>
              <a:t>2/14/2012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FB2DC80C-A103-4FF4-B328-A50842DCFE9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C913C1D-B211-4FE9-9186-DF2EAE197DD8}" type="datetimeFigureOut">
              <a:rPr lang="en-US" smtClean="0"/>
              <a:pPr/>
              <a:t>2/14/2012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B2DC80C-A103-4FF4-B328-A50842DCFE9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Passwordgame.ppt"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image" Target="../media/image13.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Microsoft_PowerPoint_97-2003_Presentation1.ppt"/><Relationship Id="rId5" Type="http://schemas.openxmlformats.org/officeDocument/2006/relationships/hyperlink" Target="Pyramidbssc%20eg.ppt" TargetMode="External"/><Relationship Id="rId4" Type="http://schemas.openxmlformats.org/officeDocument/2006/relationships/image" Target="../media/image14.emf"/></Relationships>
</file>

<file path=ppt/slides/_rels/slide42.xml.rels><?xml version="1.0" encoding="UTF-8" standalone="yes"?>
<Relationships xmlns="http://schemas.openxmlformats.org/package/2006/relationships"><Relationship Id="rId3" Type="http://schemas.openxmlformats.org/officeDocument/2006/relationships/oleObject" Target="../embeddings/Microsoft_PowerPoint_97-2003_Presentation2.ppt"/><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5.emf"/></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www.ascd.org/ASCD/media/siteASCD/common/six_step_flash.html"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My%20Blackberry%20Is%20Not%20Working!%20-%20The%20One%20Ronnie,%20Preview%20-%20BBC%20One%20-%20YouTube.flv" TargetMode="External"/><Relationship Id="rId2" Type="http://schemas.openxmlformats.org/officeDocument/2006/relationships/hyperlink" Target="http://www.youtube.com/watch?v=kAG39jKi0lI&amp;feature=aso"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1556792"/>
            <a:ext cx="7772400" cy="4143404"/>
          </a:xfrm>
        </p:spPr>
        <p:txBody>
          <a:bodyPr>
            <a:normAutofit fontScale="90000"/>
          </a:bodyPr>
          <a:lstStyle/>
          <a:p>
            <a:r>
              <a:rPr lang="en-AU" b="1" dirty="0" smtClean="0"/>
              <a:t/>
            </a:r>
            <a:br>
              <a:rPr lang="en-AU" b="1" dirty="0" smtClean="0"/>
            </a:br>
            <a:r>
              <a:rPr lang="en-AU" sz="6700" dirty="0" smtClean="0"/>
              <a:t>Building Academic Vocabulary</a:t>
            </a:r>
            <a:r>
              <a:rPr lang="en-AU" dirty="0" smtClean="0"/>
              <a:t/>
            </a:r>
            <a:br>
              <a:rPr lang="en-AU" dirty="0" smtClean="0"/>
            </a:br>
            <a:r>
              <a:rPr lang="en-AU" b="1" dirty="0" smtClean="0"/>
              <a:t/>
            </a:r>
            <a:br>
              <a:rPr lang="en-AU" b="1" dirty="0" smtClean="0"/>
            </a:br>
            <a:r>
              <a:rPr lang="en-AU" b="1" dirty="0" smtClean="0"/>
              <a:t/>
            </a:r>
            <a:br>
              <a:rPr lang="en-AU" b="1" dirty="0" smtClean="0"/>
            </a:br>
            <a:r>
              <a:rPr lang="en-AU" b="1" dirty="0" smtClean="0"/>
              <a:t/>
            </a:r>
            <a:br>
              <a:rPr lang="en-AU" b="1" dirty="0" smtClean="0"/>
            </a:br>
            <a:r>
              <a:rPr lang="en-AU" b="1" dirty="0" smtClean="0"/>
              <a:t/>
            </a:r>
            <a:br>
              <a:rPr lang="en-AU" b="1" dirty="0" smtClean="0"/>
            </a:br>
            <a:endParaRPr lang="en-US" b="1" dirty="0"/>
          </a:p>
        </p:txBody>
      </p:sp>
      <p:sp>
        <p:nvSpPr>
          <p:cNvPr id="3" name="Subtitle 2"/>
          <p:cNvSpPr>
            <a:spLocks noGrp="1"/>
          </p:cNvSpPr>
          <p:nvPr>
            <p:ph type="subTitle" idx="1"/>
          </p:nvPr>
        </p:nvSpPr>
        <p:spPr>
          <a:xfrm>
            <a:off x="467544" y="4929198"/>
            <a:ext cx="7361984" cy="1752600"/>
          </a:xfrm>
        </p:spPr>
        <p:txBody>
          <a:bodyPr/>
          <a:lstStyle/>
          <a:p>
            <a:r>
              <a:rPr lang="en-AU" dirty="0" smtClean="0"/>
              <a:t>Macedon Ranges</a:t>
            </a:r>
            <a:endParaRPr lang="en-AU" dirty="0" smtClean="0">
              <a:solidFill>
                <a:schemeClr val="tx1"/>
              </a:solidFill>
            </a:endParaRPr>
          </a:p>
          <a:p>
            <a:r>
              <a:rPr lang="en-AU" dirty="0" smtClean="0"/>
              <a:t>February 2012</a:t>
            </a:r>
            <a:endParaRPr lang="en-US"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D62DADCA-F95F-41FF-8FF2-DBB5116E45A7}" type="slidenum">
              <a:rPr lang="en-US"/>
              <a:pPr/>
              <a:t>10</a:t>
            </a:fld>
            <a:endParaRPr lang="en-US"/>
          </a:p>
        </p:txBody>
      </p:sp>
      <p:sp>
        <p:nvSpPr>
          <p:cNvPr id="148482" name="Rectangle 2"/>
          <p:cNvSpPr>
            <a:spLocks noGrp="1" noChangeArrowheads="1"/>
          </p:cNvSpPr>
          <p:nvPr>
            <p:ph type="title"/>
          </p:nvPr>
        </p:nvSpPr>
        <p:spPr/>
        <p:txBody>
          <a:bodyPr/>
          <a:lstStyle/>
          <a:p>
            <a:r>
              <a:rPr lang="en-US" dirty="0"/>
              <a:t>The Category is </a:t>
            </a:r>
            <a:r>
              <a:rPr lang="en-US" dirty="0" err="1" smtClean="0"/>
              <a:t>Maths</a:t>
            </a:r>
            <a:endParaRPr lang="en-US" dirty="0"/>
          </a:p>
        </p:txBody>
      </p:sp>
      <p:sp>
        <p:nvSpPr>
          <p:cNvPr id="148483" name="Rectangle 3"/>
          <p:cNvSpPr>
            <a:spLocks noGrp="1" noChangeArrowheads="1"/>
          </p:cNvSpPr>
          <p:nvPr>
            <p:ph type="body" idx="1"/>
          </p:nvPr>
        </p:nvSpPr>
        <p:spPr>
          <a:xfrm>
            <a:off x="533400" y="2057400"/>
            <a:ext cx="8421688" cy="4191000"/>
          </a:xfrm>
        </p:spPr>
        <p:txBody>
          <a:bodyPr>
            <a:normAutofit/>
          </a:bodyPr>
          <a:lstStyle/>
          <a:p>
            <a:pPr marL="609600" indent="-609600">
              <a:lnSpc>
                <a:spcPct val="80000"/>
              </a:lnSpc>
              <a:buFont typeface="Wingdings" pitchFamily="1" charset="2"/>
              <a:buNone/>
            </a:pPr>
            <a:endParaRPr lang="en-US" sz="1600" dirty="0"/>
          </a:p>
          <a:p>
            <a:pPr marL="609600" indent="-609600">
              <a:lnSpc>
                <a:spcPct val="80000"/>
              </a:lnSpc>
            </a:pPr>
            <a:r>
              <a:rPr lang="en-US" sz="3600" dirty="0"/>
              <a:t>Quickly and quietly on your pieces of paper </a:t>
            </a:r>
            <a:r>
              <a:rPr lang="en-US" sz="3600" dirty="0" smtClean="0"/>
              <a:t> (1 word for each piece)</a:t>
            </a:r>
          </a:p>
          <a:p>
            <a:pPr marL="609600" indent="-609600">
              <a:lnSpc>
                <a:spcPct val="80000"/>
              </a:lnSpc>
            </a:pPr>
            <a:r>
              <a:rPr lang="en-US" sz="3600" dirty="0" smtClean="0"/>
              <a:t>write </a:t>
            </a:r>
            <a:r>
              <a:rPr lang="en-US" sz="3600" dirty="0"/>
              <a:t>all the words you can think of that remind you, define, or make you think of </a:t>
            </a:r>
            <a:r>
              <a:rPr lang="en-US" sz="3600" dirty="0" err="1" smtClean="0"/>
              <a:t>maths</a:t>
            </a:r>
            <a:r>
              <a:rPr lang="en-US" sz="3600" dirty="0" smtClean="0"/>
              <a:t>.</a:t>
            </a:r>
            <a:endParaRPr lang="en-US" sz="3600" dirty="0"/>
          </a:p>
          <a:p>
            <a:pPr marL="609600" indent="-609600">
              <a:lnSpc>
                <a:spcPct val="80000"/>
              </a:lnSpc>
            </a:pPr>
            <a:r>
              <a:rPr lang="en-US" sz="3600" dirty="0" smtClean="0"/>
              <a:t>With </a:t>
            </a:r>
            <a:r>
              <a:rPr lang="en-US" sz="3600" dirty="0"/>
              <a:t>a partner combine your pieces of paper and sort your pieces of paper into categories. What do you notice?</a:t>
            </a:r>
          </a:p>
          <a:p>
            <a:pPr marL="609600" indent="-609600">
              <a:lnSpc>
                <a:spcPct val="80000"/>
              </a:lnSpc>
              <a:buFont typeface="Wingdings" pitchFamily="1" charset="2"/>
              <a:buNone/>
            </a:pPr>
            <a:endParaRPr lang="en-US" sz="2800" dirty="0"/>
          </a:p>
          <a:p>
            <a:pPr marL="609600" indent="-609600">
              <a:lnSpc>
                <a:spcPct val="80000"/>
              </a:lnSpc>
              <a:buFont typeface="Wingdings" pitchFamily="1" charset="2"/>
              <a:buNone/>
            </a:pPr>
            <a:endParaRPr lang="en-US" sz="2800" dirty="0"/>
          </a:p>
        </p:txBody>
      </p:sp>
    </p:spTree>
    <p:extLst>
      <p:ext uri="{BB962C8B-B14F-4D97-AF65-F5344CB8AC3E}">
        <p14:creationId xmlns:p14="http://schemas.microsoft.com/office/powerpoint/2010/main" val="35477213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4848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4848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4848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3"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166"/>
            <a:ext cx="8229600" cy="6168178"/>
          </a:xfrm>
        </p:spPr>
        <p:txBody>
          <a:bodyPr>
            <a:normAutofit fontScale="47500" lnSpcReduction="20000"/>
          </a:bodyPr>
          <a:lstStyle/>
          <a:p>
            <a:pPr>
              <a:buNone/>
            </a:pPr>
            <a:r>
              <a:rPr lang="en-US" dirty="0" smtClean="0"/>
              <a:t>	</a:t>
            </a:r>
          </a:p>
          <a:p>
            <a:pPr>
              <a:buNone/>
            </a:pPr>
            <a:endParaRPr lang="en-US" sz="4600" dirty="0" smtClean="0"/>
          </a:p>
          <a:p>
            <a:pPr>
              <a:buNone/>
            </a:pPr>
            <a:r>
              <a:rPr lang="en-US" sz="5800" dirty="0" smtClean="0"/>
              <a:t>How do we teach academic vocabulary now?</a:t>
            </a:r>
          </a:p>
          <a:p>
            <a:pPr>
              <a:buNone/>
            </a:pPr>
            <a:endParaRPr lang="en-US" sz="5800" dirty="0" smtClean="0"/>
          </a:p>
          <a:p>
            <a:pPr>
              <a:buNone/>
            </a:pPr>
            <a:r>
              <a:rPr lang="en-US" sz="5800" dirty="0" smtClean="0"/>
              <a:t>How do we decide on what words kids should know?</a:t>
            </a:r>
          </a:p>
          <a:p>
            <a:pPr>
              <a:buNone/>
            </a:pPr>
            <a:r>
              <a:rPr lang="en-US" sz="5800" dirty="0" smtClean="0"/>
              <a:t> </a:t>
            </a:r>
          </a:p>
          <a:p>
            <a:pPr>
              <a:buNone/>
            </a:pPr>
            <a:r>
              <a:rPr lang="en-US" sz="5800" b="1" dirty="0" smtClean="0"/>
              <a:t>		</a:t>
            </a:r>
          </a:p>
          <a:p>
            <a:pPr>
              <a:buNone/>
            </a:pPr>
            <a:r>
              <a:rPr lang="en-US" sz="5800" b="1" dirty="0" smtClean="0">
                <a:solidFill>
                  <a:srgbClr val="FF3300"/>
                </a:solidFill>
              </a:rPr>
              <a:t>Turn and talk with a partner</a:t>
            </a:r>
          </a:p>
          <a:p>
            <a:pPr>
              <a:buNone/>
            </a:pPr>
            <a:endParaRPr lang="en-US" sz="5800" dirty="0" smtClean="0"/>
          </a:p>
          <a:p>
            <a:pPr>
              <a:buNone/>
            </a:pPr>
            <a:r>
              <a:rPr lang="en-US" sz="5800" dirty="0" smtClean="0"/>
              <a:t>	</a:t>
            </a:r>
          </a:p>
          <a:p>
            <a:pPr>
              <a:buNone/>
            </a:pPr>
            <a:r>
              <a:rPr lang="en-US" sz="5800" dirty="0" smtClean="0"/>
              <a:t>What  questions do you have?</a:t>
            </a:r>
          </a:p>
          <a:p>
            <a:pPr>
              <a:buNone/>
            </a:pPr>
            <a:endParaRPr lang="en-US" sz="5800" dirty="0" smtClean="0"/>
          </a:p>
          <a:p>
            <a:pPr>
              <a:buNone/>
            </a:pPr>
            <a:r>
              <a:rPr lang="en-US" sz="4600" dirty="0" smtClean="0"/>
              <a:t>	 </a:t>
            </a:r>
          </a:p>
          <a:p>
            <a:pPr>
              <a:buNone/>
            </a:pPr>
            <a:r>
              <a:rPr lang="en-US" dirty="0" smtClean="0"/>
              <a:t> </a:t>
            </a:r>
          </a:p>
          <a:p>
            <a:pPr>
              <a:buNone/>
            </a:pPr>
            <a:r>
              <a:rPr lang="en-US" dirty="0" smtClean="0"/>
              <a:t>	</a:t>
            </a:r>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285728"/>
            <a:ext cx="8229600" cy="5857916"/>
          </a:xfrm>
        </p:spPr>
        <p:txBody>
          <a:bodyPr>
            <a:normAutofit fontScale="92500" lnSpcReduction="10000"/>
          </a:bodyPr>
          <a:lstStyle/>
          <a:p>
            <a:pPr>
              <a:buNone/>
            </a:pPr>
            <a:r>
              <a:rPr lang="en-US" dirty="0" smtClean="0"/>
              <a:t>	</a:t>
            </a:r>
          </a:p>
          <a:p>
            <a:pPr>
              <a:buNone/>
            </a:pPr>
            <a:r>
              <a:rPr lang="en-US" sz="4300" dirty="0" smtClean="0"/>
              <a:t>Think about </a:t>
            </a:r>
            <a:endParaRPr lang="en-US" dirty="0" smtClean="0"/>
          </a:p>
          <a:p>
            <a:pPr>
              <a:buNone/>
            </a:pPr>
            <a:endParaRPr lang="en-US" dirty="0" smtClean="0"/>
          </a:p>
          <a:p>
            <a:pPr lvl="0"/>
            <a:r>
              <a:rPr lang="en-US" dirty="0" smtClean="0"/>
              <a:t>Background knowledge is more important to the understanding of reading than IQ.</a:t>
            </a:r>
          </a:p>
          <a:p>
            <a:pPr lvl="0"/>
            <a:endParaRPr lang="en-US" dirty="0" smtClean="0"/>
          </a:p>
          <a:p>
            <a:pPr lvl="0"/>
            <a:r>
              <a:rPr lang="en-US" dirty="0" smtClean="0"/>
              <a:t>Vocabulary instruction in specific content-area terms builds up a student’s background knowledge in content area.</a:t>
            </a:r>
          </a:p>
          <a:p>
            <a:pPr lvl="0"/>
            <a:endParaRPr lang="en-US" dirty="0" smtClean="0"/>
          </a:p>
          <a:p>
            <a:pPr lvl="0"/>
            <a:r>
              <a:rPr lang="en-US" dirty="0" smtClean="0"/>
              <a:t>Students who understand content for example, regarding data analysis and statistics need to  understand terms such as </a:t>
            </a:r>
            <a:r>
              <a:rPr lang="en-US" b="1" i="1" dirty="0" smtClean="0"/>
              <a:t>mean, median, mode, range, standard deviation, </a:t>
            </a:r>
            <a:r>
              <a:rPr lang="en-US" b="1" dirty="0" smtClean="0"/>
              <a:t>and </a:t>
            </a:r>
            <a:r>
              <a:rPr lang="en-US" b="1" i="1" dirty="0" smtClean="0"/>
              <a:t>central tendency</a:t>
            </a:r>
            <a:r>
              <a:rPr lang="en-US" i="1" dirty="0" smtClean="0"/>
              <a:t>.</a:t>
            </a:r>
            <a:endParaRPr lang="en-US" dirty="0" smtClean="0"/>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428604"/>
            <a:ext cx="9144000" cy="6096740"/>
          </a:xfrm>
        </p:spPr>
        <p:txBody>
          <a:bodyPr>
            <a:normAutofit/>
          </a:bodyPr>
          <a:lstStyle/>
          <a:p>
            <a:pPr>
              <a:buNone/>
            </a:pPr>
            <a:r>
              <a:rPr lang="en-US" dirty="0" smtClean="0">
                <a:latin typeface="Arial" pitchFamily="34" charset="0"/>
                <a:cs typeface="Arial" pitchFamily="34" charset="0"/>
              </a:rPr>
              <a:t>	</a:t>
            </a:r>
            <a:endParaRPr lang="en-US" sz="3600" dirty="0" smtClean="0">
              <a:latin typeface="Arial" pitchFamily="34" charset="0"/>
              <a:cs typeface="Arial" pitchFamily="34" charset="0"/>
            </a:endParaRPr>
          </a:p>
          <a:p>
            <a:pPr>
              <a:buNone/>
            </a:pPr>
            <a:endParaRPr lang="en-US" sz="3600" dirty="0" smtClean="0">
              <a:latin typeface="Arial" pitchFamily="34" charset="0"/>
              <a:cs typeface="Arial" pitchFamily="34" charset="0"/>
            </a:endParaRPr>
          </a:p>
          <a:p>
            <a:pPr>
              <a:buNone/>
            </a:pPr>
            <a:r>
              <a:rPr lang="en-US" sz="3600" dirty="0" smtClean="0">
                <a:latin typeface="Arial" pitchFamily="34" charset="0"/>
                <a:cs typeface="Arial" pitchFamily="34" charset="0"/>
              </a:rPr>
              <a:t>“What students already know about the content is one of the strongest indicators of how well they will learn new information relative to the content. This is “</a:t>
            </a:r>
            <a:r>
              <a:rPr lang="en-US" sz="3600" dirty="0" smtClean="0">
                <a:solidFill>
                  <a:srgbClr val="FF3300"/>
                </a:solidFill>
                <a:latin typeface="Arial" pitchFamily="34" charset="0"/>
                <a:cs typeface="Arial" pitchFamily="34" charset="0"/>
              </a:rPr>
              <a:t>background knowledge</a:t>
            </a:r>
            <a:r>
              <a:rPr lang="en-US" sz="3600" dirty="0" smtClean="0">
                <a:latin typeface="Arial" pitchFamily="34" charset="0"/>
                <a:cs typeface="Arial" pitchFamily="34" charset="0"/>
              </a:rPr>
              <a:t>.”</a:t>
            </a:r>
          </a:p>
          <a:p>
            <a:pPr>
              <a:buNone/>
            </a:pP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85728"/>
            <a:ext cx="9144000" cy="6572272"/>
          </a:xfrm>
        </p:spPr>
        <p:txBody>
          <a:bodyPr>
            <a:normAutofit lnSpcReduction="10000"/>
          </a:bodyPr>
          <a:lstStyle/>
          <a:p>
            <a:pPr>
              <a:lnSpc>
                <a:spcPct val="150000"/>
              </a:lnSpc>
              <a:buNone/>
            </a:pPr>
            <a:r>
              <a:rPr lang="en-US" dirty="0" smtClean="0">
                <a:solidFill>
                  <a:srgbClr val="FF3300"/>
                </a:solidFill>
              </a:rPr>
              <a:t>	</a:t>
            </a:r>
            <a:r>
              <a:rPr lang="en-US" sz="4800" dirty="0" smtClean="0">
                <a:solidFill>
                  <a:srgbClr val="00B0F0"/>
                </a:solidFill>
                <a:latin typeface="Arial" pitchFamily="34" charset="0"/>
                <a:cs typeface="Arial" pitchFamily="34" charset="0"/>
              </a:rPr>
              <a:t>viniculture, whorl, sepals, propagation, ovules, carpel, filament, stigma, cultivation, style, corolla, staminate, </a:t>
            </a:r>
            <a:r>
              <a:rPr lang="en-US" sz="4800" dirty="0" err="1" smtClean="0">
                <a:solidFill>
                  <a:srgbClr val="00B0F0"/>
                </a:solidFill>
                <a:latin typeface="Arial" pitchFamily="34" charset="0"/>
                <a:cs typeface="Arial" pitchFamily="34" charset="0"/>
              </a:rPr>
              <a:t>pistillate</a:t>
            </a:r>
            <a:r>
              <a:rPr lang="en-US" sz="4800" dirty="0" smtClean="0">
                <a:solidFill>
                  <a:srgbClr val="00B0F0"/>
                </a:solidFill>
                <a:latin typeface="Arial" pitchFamily="34" charset="0"/>
                <a:cs typeface="Arial" pitchFamily="34" charset="0"/>
              </a:rPr>
              <a:t>, pedicels, solitary, pollination</a:t>
            </a:r>
          </a:p>
          <a:p>
            <a:pPr>
              <a:buNone/>
            </a:pPr>
            <a:endParaRPr lang="en-US"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0042"/>
            <a:ext cx="8229600" cy="5626121"/>
          </a:xfrm>
        </p:spPr>
        <p:txBody>
          <a:bodyPr/>
          <a:lstStyle/>
          <a:p>
            <a:pPr>
              <a:buNone/>
            </a:pPr>
            <a:r>
              <a:rPr lang="en-US" dirty="0" smtClean="0"/>
              <a:t>	</a:t>
            </a:r>
          </a:p>
          <a:p>
            <a:pPr>
              <a:buNone/>
            </a:pPr>
            <a:r>
              <a:rPr lang="en-US" sz="3600" dirty="0" smtClean="0"/>
              <a:t>The relationship between poverty and academic achievement is almost self-evident</a:t>
            </a:r>
            <a:r>
              <a:rPr lang="en-US" dirty="0" smtClean="0"/>
              <a:t>.</a:t>
            </a:r>
          </a:p>
          <a:p>
            <a:pPr>
              <a:buNone/>
            </a:pPr>
            <a:endParaRPr lang="en-US" dirty="0" smtClean="0"/>
          </a:p>
          <a:p>
            <a:pPr>
              <a:buNone/>
            </a:pPr>
            <a:r>
              <a:rPr lang="en-US" dirty="0" smtClean="0"/>
              <a:t>	</a:t>
            </a:r>
            <a:r>
              <a:rPr lang="en-US" dirty="0" smtClean="0">
                <a:latin typeface="Times New Roman" pitchFamily="18" charset="0"/>
                <a:cs typeface="Times New Roman" pitchFamily="18" charset="0"/>
              </a:rPr>
              <a:t> </a:t>
            </a:r>
            <a:r>
              <a:rPr lang="en-US" sz="3600" dirty="0" smtClean="0">
                <a:cs typeface="Times New Roman" pitchFamily="18" charset="0"/>
              </a:rPr>
              <a:t>Children of poverty come to school with </a:t>
            </a:r>
            <a:r>
              <a:rPr lang="en-US" sz="3600" dirty="0" smtClean="0">
                <a:solidFill>
                  <a:srgbClr val="C00000"/>
                </a:solidFill>
                <a:cs typeface="Times New Roman" pitchFamily="18" charset="0"/>
              </a:rPr>
              <a:t>significantly fewer </a:t>
            </a:r>
            <a:r>
              <a:rPr lang="en-US" sz="3600" dirty="0" smtClean="0">
                <a:cs typeface="Times New Roman" pitchFamily="18" charset="0"/>
              </a:rPr>
              <a:t>academic background experiences than other children.</a:t>
            </a:r>
            <a:endParaRPr lang="en-US" dirty="0" smtClean="0"/>
          </a:p>
          <a:p>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2B51BE4C-15E3-4A17-A8D8-BC2CDA2E1EF1}" type="slidenum">
              <a:rPr lang="en-US"/>
              <a:pPr/>
              <a:t>16</a:t>
            </a:fld>
            <a:endParaRPr lang="en-US"/>
          </a:p>
        </p:txBody>
      </p:sp>
      <p:sp>
        <p:nvSpPr>
          <p:cNvPr id="132098" name="Rectangle 2"/>
          <p:cNvSpPr>
            <a:spLocks noGrp="1" noChangeArrowheads="1"/>
          </p:cNvSpPr>
          <p:nvPr>
            <p:ph type="title"/>
          </p:nvPr>
        </p:nvSpPr>
        <p:spPr/>
        <p:txBody>
          <a:bodyPr/>
          <a:lstStyle/>
          <a:p>
            <a:r>
              <a:rPr lang="en-US" sz="4000"/>
              <a:t>Six-Steps for Teaching New Terms</a:t>
            </a:r>
          </a:p>
        </p:txBody>
      </p:sp>
      <p:sp>
        <p:nvSpPr>
          <p:cNvPr id="132099" name="Rectangle 3"/>
          <p:cNvSpPr>
            <a:spLocks noGrp="1" noChangeArrowheads="1"/>
          </p:cNvSpPr>
          <p:nvPr>
            <p:ph type="body" idx="1"/>
          </p:nvPr>
        </p:nvSpPr>
        <p:spPr/>
        <p:txBody>
          <a:bodyPr/>
          <a:lstStyle/>
          <a:p>
            <a:endParaRPr lang="en-US"/>
          </a:p>
          <a:p>
            <a:r>
              <a:rPr lang="en-US" sz="4000"/>
              <a:t>First 3 steps – introduce and develop initial understanding.</a:t>
            </a:r>
          </a:p>
          <a:p>
            <a:r>
              <a:rPr lang="en-US" sz="4000"/>
              <a:t>Last 3 steps – shape and sharpen understanding.</a:t>
            </a:r>
          </a:p>
        </p:txBody>
      </p:sp>
    </p:spTree>
    <p:extLst>
      <p:ext uri="{BB962C8B-B14F-4D97-AF65-F5344CB8AC3E}">
        <p14:creationId xmlns:p14="http://schemas.microsoft.com/office/powerpoint/2010/main" val="291341404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2098"/>
                                        </p:tgtEl>
                                        <p:attrNameLst>
                                          <p:attrName>style.visibility</p:attrName>
                                        </p:attrNameLst>
                                      </p:cBhvr>
                                      <p:to>
                                        <p:strVal val="visible"/>
                                      </p:to>
                                    </p:set>
                                    <p:animEffect transition="in" filter="fade">
                                      <p:cBhvr>
                                        <p:cTn id="7" dur="2000"/>
                                        <p:tgtEl>
                                          <p:spTgt spid="1320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2099">
                                            <p:txEl>
                                              <p:pRg st="1" end="1"/>
                                            </p:txEl>
                                          </p:spTgt>
                                        </p:tgtEl>
                                        <p:attrNameLst>
                                          <p:attrName>style.visibility</p:attrName>
                                        </p:attrNameLst>
                                      </p:cBhvr>
                                      <p:to>
                                        <p:strVal val="visible"/>
                                      </p:to>
                                    </p:set>
                                    <p:animEffect transition="in" filter="fade">
                                      <p:cBhvr>
                                        <p:cTn id="12" dur="2000"/>
                                        <p:tgtEl>
                                          <p:spTgt spid="13209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2099">
                                            <p:txEl>
                                              <p:pRg st="2" end="2"/>
                                            </p:txEl>
                                          </p:spTgt>
                                        </p:tgtEl>
                                        <p:attrNameLst>
                                          <p:attrName>style.visibility</p:attrName>
                                        </p:attrNameLst>
                                      </p:cBhvr>
                                      <p:to>
                                        <p:strVal val="visible"/>
                                      </p:to>
                                    </p:set>
                                    <p:animEffect transition="in" filter="fade">
                                      <p:cBhvr>
                                        <p:cTn id="17" dur="2000"/>
                                        <p:tgtEl>
                                          <p:spTgt spid="13209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098" grpId="0"/>
      <p:bldP spid="132099"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104017b"/>
          <p:cNvPicPr>
            <a:picLocks noGrp="1" noChangeAspect="1" noChangeArrowheads="1"/>
          </p:cNvPicPr>
          <p:nvPr>
            <p:ph idx="1"/>
          </p:nvPr>
        </p:nvPicPr>
        <p:blipFill>
          <a:blip r:embed="rId2" cstate="print"/>
          <a:srcRect/>
          <a:stretch>
            <a:fillRect/>
          </a:stretch>
        </p:blipFill>
        <p:spPr bwMode="auto">
          <a:xfrm>
            <a:off x="785786" y="642918"/>
            <a:ext cx="2571768" cy="3307740"/>
          </a:xfrm>
          <a:prstGeom prst="rect">
            <a:avLst/>
          </a:prstGeom>
          <a:noFill/>
          <a:ln w="9525">
            <a:noFill/>
            <a:miter lim="800000"/>
            <a:headEnd/>
            <a:tailEnd/>
          </a:ln>
        </p:spPr>
      </p:pic>
      <p:pic>
        <p:nvPicPr>
          <p:cNvPr id="2050" name="Picture 2"/>
          <p:cNvPicPr>
            <a:picLocks noChangeAspect="1" noChangeArrowheads="1"/>
          </p:cNvPicPr>
          <p:nvPr/>
        </p:nvPicPr>
        <p:blipFill>
          <a:blip r:embed="rId3" cstate="print"/>
          <a:srcRect/>
          <a:stretch>
            <a:fillRect/>
          </a:stretch>
        </p:blipFill>
        <p:spPr bwMode="auto">
          <a:xfrm>
            <a:off x="4143372" y="928670"/>
            <a:ext cx="3837716" cy="500066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85728"/>
            <a:ext cx="8229600" cy="6215106"/>
          </a:xfrm>
        </p:spPr>
        <p:txBody>
          <a:bodyPr>
            <a:normAutofit fontScale="85000" lnSpcReduction="20000"/>
          </a:bodyPr>
          <a:lstStyle/>
          <a:p>
            <a:pPr>
              <a:buNone/>
            </a:pPr>
            <a:r>
              <a:rPr lang="en-US" b="1" dirty="0" smtClean="0"/>
              <a:t> </a:t>
            </a:r>
            <a:endParaRPr lang="en-US" dirty="0" smtClean="0"/>
          </a:p>
          <a:p>
            <a:pPr>
              <a:buNone/>
            </a:pPr>
            <a:r>
              <a:rPr lang="en-US" b="1" dirty="0" smtClean="0"/>
              <a:t>	Step 1:</a:t>
            </a:r>
            <a:r>
              <a:rPr lang="en-US" dirty="0" smtClean="0"/>
              <a:t> Provide a description, explanation, or example of the new term.</a:t>
            </a:r>
          </a:p>
          <a:p>
            <a:pPr>
              <a:buNone/>
            </a:pPr>
            <a:r>
              <a:rPr lang="en-US" dirty="0" smtClean="0"/>
              <a:t> </a:t>
            </a:r>
          </a:p>
          <a:p>
            <a:pPr>
              <a:buNone/>
            </a:pPr>
            <a:r>
              <a:rPr lang="en-US" b="1" dirty="0" smtClean="0"/>
              <a:t>	Step 2:</a:t>
            </a:r>
            <a:r>
              <a:rPr lang="en-US" dirty="0" smtClean="0"/>
              <a:t> Ask students to restate the description, explanation, or example in their own words.</a:t>
            </a:r>
          </a:p>
          <a:p>
            <a:pPr>
              <a:buNone/>
            </a:pPr>
            <a:r>
              <a:rPr lang="en-US" dirty="0" smtClean="0"/>
              <a:t> </a:t>
            </a:r>
          </a:p>
          <a:p>
            <a:pPr>
              <a:buNone/>
            </a:pPr>
            <a:r>
              <a:rPr lang="en-US" b="1" dirty="0" smtClean="0"/>
              <a:t>	Step 3:</a:t>
            </a:r>
            <a:r>
              <a:rPr lang="en-US" dirty="0" smtClean="0"/>
              <a:t> Ask students to represent the term visually; this might be a drawing, a symbol, or graphic representation.</a:t>
            </a:r>
          </a:p>
          <a:p>
            <a:pPr>
              <a:buNone/>
            </a:pPr>
            <a:r>
              <a:rPr lang="en-US" dirty="0" smtClean="0"/>
              <a:t> </a:t>
            </a:r>
          </a:p>
          <a:p>
            <a:pPr>
              <a:buNone/>
            </a:pPr>
            <a:r>
              <a:rPr lang="en-US" b="1" dirty="0" smtClean="0"/>
              <a:t>	Step 4:</a:t>
            </a:r>
            <a:r>
              <a:rPr lang="en-US" dirty="0" smtClean="0"/>
              <a:t> Engage the students periodically in activities that help them add to their knowledge of the terms in their notebooks.</a:t>
            </a:r>
          </a:p>
          <a:p>
            <a:pPr>
              <a:buNone/>
            </a:pPr>
            <a:r>
              <a:rPr lang="en-US" dirty="0" smtClean="0"/>
              <a:t> </a:t>
            </a:r>
          </a:p>
          <a:p>
            <a:pPr>
              <a:buNone/>
            </a:pPr>
            <a:r>
              <a:rPr lang="en-US" b="1" dirty="0" smtClean="0"/>
              <a:t>	Step 5:</a:t>
            </a:r>
            <a:r>
              <a:rPr lang="en-US" dirty="0" smtClean="0"/>
              <a:t> Periodically ask students to discuss the terms with one another.</a:t>
            </a:r>
          </a:p>
          <a:p>
            <a:pPr>
              <a:buNone/>
            </a:pPr>
            <a:r>
              <a:rPr lang="en-US" dirty="0" smtClean="0"/>
              <a:t> </a:t>
            </a:r>
          </a:p>
          <a:p>
            <a:pPr>
              <a:buNone/>
            </a:pPr>
            <a:r>
              <a:rPr lang="en-US" b="1" dirty="0" smtClean="0"/>
              <a:t>	Step 6:</a:t>
            </a:r>
            <a:r>
              <a:rPr lang="en-US" dirty="0" smtClean="0"/>
              <a:t> Have fun by using games that allow students to play with the terms.</a:t>
            </a:r>
          </a:p>
          <a:p>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07815A7A-6FF0-4646-A5B7-BFE8D2BF34D3}" type="slidenum">
              <a:rPr lang="en-US"/>
              <a:pPr/>
              <a:t>19</a:t>
            </a:fld>
            <a:endParaRPr lang="en-US"/>
          </a:p>
        </p:txBody>
      </p:sp>
      <p:sp>
        <p:nvSpPr>
          <p:cNvPr id="71682" name="Rectangle 2"/>
          <p:cNvSpPr>
            <a:spLocks noGrp="1" noChangeArrowheads="1"/>
          </p:cNvSpPr>
          <p:nvPr>
            <p:ph type="title"/>
          </p:nvPr>
        </p:nvSpPr>
        <p:spPr>
          <a:xfrm>
            <a:off x="990600" y="381000"/>
            <a:ext cx="7953375" cy="1379538"/>
          </a:xfrm>
        </p:spPr>
        <p:txBody>
          <a:bodyPr>
            <a:normAutofit fontScale="90000"/>
          </a:bodyPr>
          <a:lstStyle/>
          <a:p>
            <a:r>
              <a:rPr lang="en-US"/>
              <a:t/>
            </a:r>
            <a:br>
              <a:rPr lang="en-US"/>
            </a:br>
            <a:r>
              <a:rPr lang="en-US"/>
              <a:t/>
            </a:r>
            <a:br>
              <a:rPr lang="en-US"/>
            </a:br>
            <a:r>
              <a:rPr lang="en-US"/>
              <a:t>Step 1</a:t>
            </a:r>
            <a:endParaRPr lang="en-US" sz="4000"/>
          </a:p>
        </p:txBody>
      </p:sp>
      <p:sp>
        <p:nvSpPr>
          <p:cNvPr id="71683" name="Rectangle 3"/>
          <p:cNvSpPr>
            <a:spLocks noGrp="1" noChangeArrowheads="1"/>
          </p:cNvSpPr>
          <p:nvPr>
            <p:ph type="body" idx="1"/>
          </p:nvPr>
        </p:nvSpPr>
        <p:spPr/>
        <p:txBody>
          <a:bodyPr/>
          <a:lstStyle/>
          <a:p>
            <a:r>
              <a:rPr lang="en-US" sz="4000"/>
              <a:t>Provide a description, explanation, or example of </a:t>
            </a:r>
          </a:p>
          <a:p>
            <a:pPr>
              <a:buFont typeface="Wingdings" pitchFamily="1" charset="2"/>
              <a:buNone/>
            </a:pPr>
            <a:r>
              <a:rPr lang="en-US" sz="4000"/>
              <a:t>	new term. </a:t>
            </a:r>
            <a:endParaRPr lang="en-US"/>
          </a:p>
          <a:p>
            <a:r>
              <a:rPr lang="en-US" sz="4000"/>
              <a:t>Our term for today is: </a:t>
            </a:r>
          </a:p>
          <a:p>
            <a:pPr>
              <a:buFont typeface="Wingdings" pitchFamily="1" charset="2"/>
              <a:buNone/>
            </a:pPr>
            <a:r>
              <a:rPr lang="en-US" sz="4000"/>
              <a:t>			“</a:t>
            </a:r>
            <a:r>
              <a:rPr lang="en-US" sz="4000" b="1"/>
              <a:t>prediction.</a:t>
            </a:r>
            <a:r>
              <a:rPr lang="en-US" sz="4000"/>
              <a:t>”</a:t>
            </a:r>
          </a:p>
        </p:txBody>
      </p:sp>
    </p:spTree>
    <p:extLst>
      <p:ext uri="{BB962C8B-B14F-4D97-AF65-F5344CB8AC3E}">
        <p14:creationId xmlns:p14="http://schemas.microsoft.com/office/powerpoint/2010/main" val="4937219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71682"/>
                                        </p:tgtEl>
                                        <p:attrNameLst>
                                          <p:attrName>style.visibility</p:attrName>
                                        </p:attrNameLst>
                                      </p:cBhvr>
                                      <p:to>
                                        <p:strVal val="visible"/>
                                      </p:to>
                                    </p:set>
                                    <p:animEffect transition="in" filter="dissolve">
                                      <p:cBhvr>
                                        <p:cTn id="7" dur="500"/>
                                        <p:tgtEl>
                                          <p:spTgt spid="7168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1683">
                                            <p:txEl>
                                              <p:pRg st="0" end="0"/>
                                            </p:txEl>
                                          </p:spTgt>
                                        </p:tgtEl>
                                        <p:attrNameLst>
                                          <p:attrName>style.visibility</p:attrName>
                                        </p:attrNameLst>
                                      </p:cBhvr>
                                      <p:to>
                                        <p:strVal val="visible"/>
                                      </p:to>
                                    </p:set>
                                    <p:animEffect transition="in" filter="dissolve">
                                      <p:cBhvr>
                                        <p:cTn id="12" dur="500"/>
                                        <p:tgtEl>
                                          <p:spTgt spid="7168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1683">
                                            <p:txEl>
                                              <p:pRg st="1" end="1"/>
                                            </p:txEl>
                                          </p:spTgt>
                                        </p:tgtEl>
                                        <p:attrNameLst>
                                          <p:attrName>style.visibility</p:attrName>
                                        </p:attrNameLst>
                                      </p:cBhvr>
                                      <p:to>
                                        <p:strVal val="visible"/>
                                      </p:to>
                                    </p:set>
                                    <p:animEffect transition="in" filter="dissolve">
                                      <p:cBhvr>
                                        <p:cTn id="17" dur="500"/>
                                        <p:tgtEl>
                                          <p:spTgt spid="7168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1683">
                                            <p:txEl>
                                              <p:pRg st="2" end="2"/>
                                            </p:txEl>
                                          </p:spTgt>
                                        </p:tgtEl>
                                        <p:attrNameLst>
                                          <p:attrName>style.visibility</p:attrName>
                                        </p:attrNameLst>
                                      </p:cBhvr>
                                      <p:to>
                                        <p:strVal val="visible"/>
                                      </p:to>
                                    </p:set>
                                    <p:animEffect transition="in" filter="dissolve">
                                      <p:cBhvr>
                                        <p:cTn id="22" dur="500"/>
                                        <p:tgtEl>
                                          <p:spTgt spid="71683">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71683">
                                            <p:txEl>
                                              <p:pRg st="3" end="3"/>
                                            </p:txEl>
                                          </p:spTgt>
                                        </p:tgtEl>
                                        <p:attrNameLst>
                                          <p:attrName>style.visibility</p:attrName>
                                        </p:attrNameLst>
                                      </p:cBhvr>
                                      <p:to>
                                        <p:strVal val="visible"/>
                                      </p:to>
                                    </p:set>
                                    <p:animEffect transition="in" filter="dissolve">
                                      <p:cBhvr>
                                        <p:cTn id="27" dur="500"/>
                                        <p:tgtEl>
                                          <p:spTgt spid="7168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2" grpId="0"/>
      <p:bldP spid="7168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AIM:</a:t>
            </a:r>
            <a:endParaRPr lang="en-US" dirty="0"/>
          </a:p>
        </p:txBody>
      </p:sp>
      <p:sp>
        <p:nvSpPr>
          <p:cNvPr id="3" name="Content Placeholder 2"/>
          <p:cNvSpPr>
            <a:spLocks noGrp="1"/>
          </p:cNvSpPr>
          <p:nvPr>
            <p:ph idx="1"/>
          </p:nvPr>
        </p:nvSpPr>
        <p:spPr/>
        <p:txBody>
          <a:bodyPr>
            <a:normAutofit/>
          </a:bodyPr>
          <a:lstStyle/>
          <a:p>
            <a:r>
              <a:rPr lang="en-AU" sz="4400" dirty="0" smtClean="0"/>
              <a:t> to get students to increase their vocabulary by using a consistent, structured, and measurable approach </a:t>
            </a:r>
            <a:endParaRPr lang="en-US" sz="44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290266"/>
          </a:xfrm>
        </p:spPr>
        <p:txBody>
          <a:bodyPr>
            <a:noAutofit/>
          </a:bodyPr>
          <a:lstStyle/>
          <a:p>
            <a:pPr algn="l"/>
            <a:r>
              <a:rPr lang="en-US" sz="4000" b="1" dirty="0" smtClean="0">
                <a:latin typeface="Arial" pitchFamily="34" charset="0"/>
                <a:cs typeface="Arial" pitchFamily="34" charset="0"/>
              </a:rPr>
              <a:t>Step 1:</a:t>
            </a:r>
            <a:r>
              <a:rPr lang="en-US" sz="4000" dirty="0" smtClean="0">
                <a:latin typeface="Arial" pitchFamily="34" charset="0"/>
                <a:cs typeface="Arial" pitchFamily="34" charset="0"/>
              </a:rPr>
              <a:t> Provide a description, explanation, or example of the new term</a:t>
            </a:r>
            <a:r>
              <a:rPr lang="en-US" dirty="0" smtClean="0">
                <a:latin typeface="Arial" pitchFamily="34" charset="0"/>
                <a:cs typeface="Arial" pitchFamily="34" charset="0"/>
              </a:rPr>
              <a:t>.</a:t>
            </a:r>
            <a:endParaRPr lang="en-US" dirty="0">
              <a:latin typeface="Arial" pitchFamily="34" charset="0"/>
              <a:cs typeface="Arial" pitchFamily="34" charset="0"/>
            </a:endParaRPr>
          </a:p>
        </p:txBody>
      </p:sp>
      <p:sp>
        <p:nvSpPr>
          <p:cNvPr id="3" name="TextBox 2"/>
          <p:cNvSpPr txBox="1"/>
          <p:nvPr/>
        </p:nvSpPr>
        <p:spPr>
          <a:xfrm>
            <a:off x="539552" y="2852936"/>
            <a:ext cx="8208912" cy="3539430"/>
          </a:xfrm>
          <a:prstGeom prst="rect">
            <a:avLst/>
          </a:prstGeom>
          <a:noFill/>
        </p:spPr>
        <p:txBody>
          <a:bodyPr wrap="square" rtlCol="0">
            <a:spAutoFit/>
          </a:bodyPr>
          <a:lstStyle/>
          <a:p>
            <a:r>
              <a:rPr lang="en-AU" sz="8000" b="1" dirty="0" smtClean="0"/>
              <a:t>Prediction</a:t>
            </a:r>
          </a:p>
          <a:p>
            <a:r>
              <a:rPr lang="en-US" sz="2800" dirty="0"/>
              <a:t>When I think something will happen.  </a:t>
            </a:r>
            <a:endParaRPr lang="en-US" sz="2800" dirty="0" smtClean="0"/>
          </a:p>
          <a:p>
            <a:r>
              <a:rPr lang="en-US" sz="2000" i="1" dirty="0" smtClean="0"/>
              <a:t>An </a:t>
            </a:r>
            <a:r>
              <a:rPr lang="en-US" sz="2000" i="1" dirty="0"/>
              <a:t>example: </a:t>
            </a:r>
          </a:p>
          <a:p>
            <a:r>
              <a:rPr lang="en-AU" sz="2400" dirty="0" smtClean="0"/>
              <a:t>My chooks will lay 2 eggs today</a:t>
            </a:r>
          </a:p>
          <a:p>
            <a:endParaRPr lang="en-AU" sz="2400" dirty="0" smtClean="0"/>
          </a:p>
          <a:p>
            <a:r>
              <a:rPr lang="en-AU" sz="2400" dirty="0" smtClean="0"/>
              <a:t>This is based on the fact that even though I have three chooks they have been laying 2 eggs a day for a month.</a:t>
            </a:r>
            <a:endParaRPr lang="en-AU" sz="24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4704"/>
            <a:ext cx="8229600" cy="1944216"/>
          </a:xfrm>
        </p:spPr>
        <p:txBody>
          <a:bodyPr>
            <a:noAutofit/>
          </a:bodyPr>
          <a:lstStyle/>
          <a:p>
            <a:pPr algn="l"/>
            <a:r>
              <a:rPr lang="en-US" sz="4000" b="1" dirty="0" smtClean="0">
                <a:latin typeface="Arial" pitchFamily="34" charset="0"/>
                <a:cs typeface="Arial" pitchFamily="34" charset="0"/>
              </a:rPr>
              <a:t>Step 2:</a:t>
            </a:r>
            <a:r>
              <a:rPr lang="en-US" sz="4000" dirty="0" smtClean="0">
                <a:latin typeface="Arial" pitchFamily="34" charset="0"/>
                <a:cs typeface="Arial" pitchFamily="34" charset="0"/>
              </a:rPr>
              <a:t> Ask students to restate the description, explanation, or example in their own words.</a:t>
            </a:r>
            <a:endParaRPr lang="en-US" sz="4000" dirty="0">
              <a:latin typeface="Arial" pitchFamily="34" charset="0"/>
              <a:cs typeface="Arial" pitchFamily="34" charset="0"/>
            </a:endParaRPr>
          </a:p>
        </p:txBody>
      </p:sp>
      <p:sp>
        <p:nvSpPr>
          <p:cNvPr id="3" name="Content Placeholder 2"/>
          <p:cNvSpPr>
            <a:spLocks noGrp="1"/>
          </p:cNvSpPr>
          <p:nvPr>
            <p:ph idx="1"/>
          </p:nvPr>
        </p:nvSpPr>
        <p:spPr>
          <a:xfrm>
            <a:off x="467544" y="2852936"/>
            <a:ext cx="8229600" cy="3600400"/>
          </a:xfrm>
        </p:spPr>
        <p:txBody>
          <a:bodyPr>
            <a:normAutofit/>
          </a:bodyPr>
          <a:lstStyle/>
          <a:p>
            <a:pPr>
              <a:buNone/>
            </a:pPr>
            <a:endParaRPr lang="en-US" sz="4000" dirty="0" smtClean="0">
              <a:solidFill>
                <a:srgbClr val="0070C0"/>
              </a:solidFill>
              <a:latin typeface="Segoe Print" pitchFamily="2" charset="0"/>
            </a:endParaRPr>
          </a:p>
          <a:p>
            <a:pPr>
              <a:buNone/>
            </a:pPr>
            <a:r>
              <a:rPr lang="en-US" sz="4000" dirty="0" smtClean="0">
                <a:solidFill>
                  <a:srgbClr val="0070C0"/>
                </a:solidFill>
                <a:latin typeface="Segoe Print" pitchFamily="2" charset="0"/>
              </a:rPr>
              <a:t>Have a go yourself</a:t>
            </a:r>
            <a:endParaRPr lang="en-US" sz="4000" dirty="0">
              <a:solidFill>
                <a:srgbClr val="0070C0"/>
              </a:solidFill>
              <a:latin typeface="Segoe Print" pitchFamily="2"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229600" cy="2304256"/>
          </a:xfrm>
        </p:spPr>
        <p:txBody>
          <a:bodyPr>
            <a:noAutofit/>
          </a:bodyPr>
          <a:lstStyle/>
          <a:p>
            <a:pPr algn="l"/>
            <a:r>
              <a:rPr lang="en-US" sz="4000" b="1" dirty="0" smtClean="0">
                <a:latin typeface="Arial" pitchFamily="34" charset="0"/>
                <a:cs typeface="Arial" pitchFamily="34" charset="0"/>
              </a:rPr>
              <a:t>Step 3:</a:t>
            </a:r>
            <a:r>
              <a:rPr lang="en-US" sz="4000" dirty="0" smtClean="0">
                <a:latin typeface="Arial" pitchFamily="34" charset="0"/>
                <a:cs typeface="Arial" pitchFamily="34" charset="0"/>
              </a:rPr>
              <a:t> Ask students to represent the term visually; this might be a drawing, a symbol, or graphic representation.</a:t>
            </a:r>
            <a:endParaRPr lang="en-US" sz="4000" dirty="0">
              <a:latin typeface="Arial" pitchFamily="34" charset="0"/>
              <a:cs typeface="Arial" pitchFamily="34" charset="0"/>
            </a:endParaRPr>
          </a:p>
        </p:txBody>
      </p:sp>
      <p:sp>
        <p:nvSpPr>
          <p:cNvPr id="5" name="Rectangle 4"/>
          <p:cNvSpPr/>
          <p:nvPr/>
        </p:nvSpPr>
        <p:spPr>
          <a:xfrm>
            <a:off x="611560" y="2924944"/>
            <a:ext cx="7643866" cy="35719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76323" y="3671852"/>
            <a:ext cx="3927925" cy="2582610"/>
          </a:xfr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cstate="print"/>
          <a:srcRect/>
          <a:stretch>
            <a:fillRect/>
          </a:stretch>
        </p:blipFill>
        <p:spPr bwMode="auto">
          <a:xfrm>
            <a:off x="467544" y="692696"/>
            <a:ext cx="8357656" cy="482453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3" cstate="print"/>
          <a:srcRect/>
          <a:stretch>
            <a:fillRect/>
          </a:stretch>
        </p:blipFill>
        <p:spPr bwMode="auto">
          <a:xfrm>
            <a:off x="467544" y="476672"/>
            <a:ext cx="8038102" cy="51845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srcRect/>
          <a:stretch>
            <a:fillRect/>
          </a:stretch>
        </p:blipFill>
        <p:spPr bwMode="auto">
          <a:xfrm>
            <a:off x="292036" y="404664"/>
            <a:ext cx="8567848" cy="56886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57298"/>
            <a:ext cx="8229600" cy="4768865"/>
          </a:xfrm>
        </p:spPr>
        <p:txBody>
          <a:bodyPr/>
          <a:lstStyle/>
          <a:p>
            <a:pPr>
              <a:buNone/>
            </a:pPr>
            <a:r>
              <a:rPr lang="en-AU" dirty="0" smtClean="0"/>
              <a:t>	</a:t>
            </a:r>
            <a:r>
              <a:rPr lang="en-AU" sz="4800" dirty="0" smtClean="0"/>
              <a:t>After </a:t>
            </a:r>
            <a:r>
              <a:rPr lang="en-AU" sz="4800" b="1" dirty="0" smtClean="0"/>
              <a:t>Step 3 </a:t>
            </a:r>
            <a:r>
              <a:rPr lang="en-AU" sz="4800" dirty="0" smtClean="0"/>
              <a:t>students rate their current level of understanding of the word</a:t>
            </a:r>
            <a:endParaRPr lang="en-AU" dirty="0" smtClean="0"/>
          </a:p>
          <a:p>
            <a:pPr>
              <a:buNone/>
            </a:pP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cstate="print"/>
          <a:srcRect/>
          <a:stretch>
            <a:fillRect/>
          </a:stretch>
        </p:blipFill>
        <p:spPr bwMode="auto">
          <a:xfrm>
            <a:off x="467544" y="692696"/>
            <a:ext cx="8357656" cy="482453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6712"/>
            <a:ext cx="8229600" cy="5289451"/>
          </a:xfrm>
        </p:spPr>
        <p:txBody>
          <a:bodyPr>
            <a:normAutofit/>
          </a:bodyPr>
          <a:lstStyle/>
          <a:p>
            <a:pPr fontAlgn="auto">
              <a:lnSpc>
                <a:spcPct val="90000"/>
              </a:lnSpc>
              <a:spcAft>
                <a:spcPts val="0"/>
              </a:spcAft>
              <a:buFont typeface="Wingdings" pitchFamily="2" charset="2"/>
              <a:buNone/>
              <a:defRPr/>
            </a:pPr>
            <a:r>
              <a:rPr lang="en-US" sz="3200" b="1" dirty="0" smtClean="0">
                <a:solidFill>
                  <a:srgbClr val="00B050"/>
                </a:solidFill>
                <a:cs typeface="Arial" charset="0"/>
              </a:rPr>
              <a:t>4</a:t>
            </a:r>
            <a:r>
              <a:rPr lang="en-US" sz="3200" b="1" dirty="0" smtClean="0">
                <a:cs typeface="Arial" charset="0"/>
              </a:rPr>
              <a:t>-</a:t>
            </a:r>
            <a:r>
              <a:rPr lang="en-US" sz="3200" dirty="0" smtClean="0">
                <a:cs typeface="Arial" charset="0"/>
              </a:rPr>
              <a:t>- I understand even more about the term than I have been taught.</a:t>
            </a:r>
          </a:p>
          <a:p>
            <a:pPr fontAlgn="auto">
              <a:lnSpc>
                <a:spcPct val="90000"/>
              </a:lnSpc>
              <a:spcAft>
                <a:spcPts val="0"/>
              </a:spcAft>
              <a:buFont typeface="Wingdings" pitchFamily="2" charset="2"/>
              <a:buNone/>
              <a:defRPr/>
            </a:pPr>
            <a:endParaRPr lang="en-US" sz="3200" dirty="0" smtClean="0">
              <a:cs typeface="Arial" charset="0"/>
            </a:endParaRPr>
          </a:p>
          <a:p>
            <a:pPr fontAlgn="auto">
              <a:lnSpc>
                <a:spcPct val="90000"/>
              </a:lnSpc>
              <a:spcAft>
                <a:spcPts val="0"/>
              </a:spcAft>
              <a:buFont typeface="Wingdings" pitchFamily="2" charset="2"/>
              <a:buNone/>
              <a:defRPr/>
            </a:pPr>
            <a:r>
              <a:rPr lang="en-US" sz="3200" b="1" dirty="0" smtClean="0">
                <a:solidFill>
                  <a:srgbClr val="0070C0"/>
                </a:solidFill>
                <a:cs typeface="Arial" charset="0"/>
              </a:rPr>
              <a:t>3</a:t>
            </a:r>
            <a:r>
              <a:rPr lang="en-US" sz="3200" dirty="0" smtClean="0">
                <a:solidFill>
                  <a:srgbClr val="0070C0"/>
                </a:solidFill>
                <a:cs typeface="Arial" charset="0"/>
              </a:rPr>
              <a:t> </a:t>
            </a:r>
            <a:r>
              <a:rPr lang="en-US" sz="3200" dirty="0" smtClean="0">
                <a:cs typeface="Arial" charset="0"/>
              </a:rPr>
              <a:t>-- I understand the term and am not confused about its meaning or usage.</a:t>
            </a:r>
          </a:p>
          <a:p>
            <a:pPr fontAlgn="auto">
              <a:lnSpc>
                <a:spcPct val="90000"/>
              </a:lnSpc>
              <a:spcAft>
                <a:spcPts val="0"/>
              </a:spcAft>
              <a:buFont typeface="Wingdings" pitchFamily="2" charset="2"/>
              <a:buNone/>
              <a:defRPr/>
            </a:pPr>
            <a:endParaRPr lang="en-US" sz="3200" dirty="0" smtClean="0">
              <a:cs typeface="Arial" charset="0"/>
            </a:endParaRPr>
          </a:p>
          <a:p>
            <a:pPr fontAlgn="auto">
              <a:lnSpc>
                <a:spcPct val="90000"/>
              </a:lnSpc>
              <a:spcAft>
                <a:spcPts val="0"/>
              </a:spcAft>
              <a:buFont typeface="Wingdings" pitchFamily="2" charset="2"/>
              <a:buNone/>
              <a:defRPr/>
            </a:pPr>
            <a:r>
              <a:rPr lang="en-US" sz="3200" b="1" dirty="0" smtClean="0">
                <a:solidFill>
                  <a:schemeClr val="accent6"/>
                </a:solidFill>
                <a:cs typeface="Arial" charset="0"/>
              </a:rPr>
              <a:t>2</a:t>
            </a:r>
            <a:r>
              <a:rPr lang="en-US" sz="3200" b="1" dirty="0" smtClean="0">
                <a:cs typeface="Arial" charset="0"/>
              </a:rPr>
              <a:t>-</a:t>
            </a:r>
            <a:r>
              <a:rPr lang="en-US" sz="3200" dirty="0" smtClean="0">
                <a:cs typeface="Arial" charset="0"/>
              </a:rPr>
              <a:t>- I’m not sure I understand the term, but I have some idea as to its meaning.</a:t>
            </a:r>
          </a:p>
          <a:p>
            <a:pPr fontAlgn="auto">
              <a:lnSpc>
                <a:spcPct val="90000"/>
              </a:lnSpc>
              <a:spcAft>
                <a:spcPts val="0"/>
              </a:spcAft>
              <a:buFont typeface="Wingdings" pitchFamily="2" charset="2"/>
              <a:buNone/>
              <a:defRPr/>
            </a:pPr>
            <a:endParaRPr lang="en-US" sz="3200" dirty="0" smtClean="0">
              <a:cs typeface="Arial" charset="0"/>
            </a:endParaRPr>
          </a:p>
          <a:p>
            <a:pPr fontAlgn="auto">
              <a:lnSpc>
                <a:spcPct val="90000"/>
              </a:lnSpc>
              <a:spcAft>
                <a:spcPts val="0"/>
              </a:spcAft>
              <a:buFont typeface="Wingdings" pitchFamily="2" charset="2"/>
              <a:buNone/>
              <a:defRPr/>
            </a:pPr>
            <a:r>
              <a:rPr lang="en-US" sz="3200" b="1" dirty="0" smtClean="0">
                <a:solidFill>
                  <a:srgbClr val="C00000"/>
                </a:solidFill>
                <a:cs typeface="Arial" charset="0"/>
              </a:rPr>
              <a:t>1</a:t>
            </a:r>
            <a:r>
              <a:rPr lang="en-US" sz="3200" dirty="0" smtClean="0">
                <a:cs typeface="Arial" charset="0"/>
              </a:rPr>
              <a:t>– I really don’t understand the term at all.</a:t>
            </a:r>
          </a:p>
          <a:p>
            <a:pPr>
              <a:buNone/>
            </a:pPr>
            <a:endParaRPr lang="en-US" sz="32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eaLnBrk="1" hangingPunct="1">
              <a:defRPr/>
            </a:pPr>
            <a:r>
              <a:rPr lang="en-AU" dirty="0" smtClean="0"/>
              <a:t>The 6 Step Process</a:t>
            </a:r>
            <a:endParaRPr lang="en-AU" dirty="0"/>
          </a:p>
        </p:txBody>
      </p:sp>
      <p:sp>
        <p:nvSpPr>
          <p:cNvPr id="17410" name="Content Placeholder 1"/>
          <p:cNvSpPr>
            <a:spLocks noGrp="1"/>
          </p:cNvSpPr>
          <p:nvPr>
            <p:ph idx="1"/>
          </p:nvPr>
        </p:nvSpPr>
        <p:spPr/>
        <p:txBody>
          <a:bodyPr/>
          <a:lstStyle/>
          <a:p>
            <a:pPr eaLnBrk="1" hangingPunct="1"/>
            <a:r>
              <a:rPr lang="en-US" sz="3600" dirty="0" smtClean="0"/>
              <a:t>First 3 steps – introduce and develop initial understanding.</a:t>
            </a:r>
          </a:p>
          <a:p>
            <a:pPr eaLnBrk="1" hangingPunct="1"/>
            <a:r>
              <a:rPr lang="en-US" sz="3600" dirty="0" smtClean="0"/>
              <a:t>Last 3 steps – shape and sharpen understanding.</a:t>
            </a:r>
          </a:p>
          <a:p>
            <a:pPr eaLnBrk="1" hangingPunct="1"/>
            <a:endParaRPr lang="en-AU"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604"/>
            <a:ext cx="8229600" cy="5697559"/>
          </a:xfrm>
        </p:spPr>
        <p:txBody>
          <a:bodyPr/>
          <a:lstStyle/>
          <a:p>
            <a:pPr>
              <a:buNone/>
            </a:pPr>
            <a:r>
              <a:rPr lang="en-US" sz="4000" b="1" dirty="0" smtClean="0"/>
              <a:t>Learning Intentions</a:t>
            </a:r>
          </a:p>
          <a:p>
            <a:pPr lvl="0"/>
            <a:endParaRPr lang="en-US" dirty="0" smtClean="0"/>
          </a:p>
          <a:p>
            <a:pPr lvl="0"/>
            <a:r>
              <a:rPr lang="en-US" sz="3600" dirty="0" smtClean="0"/>
              <a:t>Understand why we need to teach academic vocabulary to build student background knowledge</a:t>
            </a:r>
          </a:p>
          <a:p>
            <a:pPr lvl="0"/>
            <a:r>
              <a:rPr lang="en-US" sz="3600" dirty="0" smtClean="0"/>
              <a:t>Understand characteristics of effective vocabulary instruction.</a:t>
            </a:r>
          </a:p>
          <a:p>
            <a:pPr lvl="0"/>
            <a:r>
              <a:rPr lang="en-US" sz="3600" dirty="0" smtClean="0"/>
              <a:t>Know how to apply a six-step process for direct instruction in vocabulary.</a:t>
            </a:r>
          </a:p>
          <a:p>
            <a:pPr>
              <a:buNone/>
            </a:pP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166"/>
            <a:ext cx="8229600" cy="5768997"/>
          </a:xfrm>
        </p:spPr>
        <p:txBody>
          <a:bodyPr>
            <a:normAutofit/>
          </a:bodyPr>
          <a:lstStyle/>
          <a:p>
            <a:pPr>
              <a:buNone/>
            </a:pPr>
            <a:r>
              <a:rPr lang="en-US" sz="4800" b="1" dirty="0" smtClean="0"/>
              <a:t>	</a:t>
            </a:r>
            <a:r>
              <a:rPr lang="en-US" sz="4800" b="1" dirty="0" smtClean="0">
                <a:latin typeface="Arial" pitchFamily="34" charset="0"/>
                <a:cs typeface="Arial" pitchFamily="34" charset="0"/>
              </a:rPr>
              <a:t>Step 4:</a:t>
            </a:r>
            <a:r>
              <a:rPr lang="en-US" sz="4800" dirty="0" smtClean="0">
                <a:latin typeface="Arial" pitchFamily="34" charset="0"/>
                <a:cs typeface="Arial" pitchFamily="34" charset="0"/>
              </a:rPr>
              <a:t> Engage the students periodically in activities that help them add to their knowledge of the terms in their notebooks.</a:t>
            </a:r>
          </a:p>
          <a:p>
            <a:pPr>
              <a:buNone/>
            </a:pPr>
            <a:r>
              <a:rPr lang="en-US" dirty="0" smtClean="0"/>
              <a:t> 	</a:t>
            </a:r>
          </a:p>
          <a:p>
            <a:pPr>
              <a:buNone/>
            </a:pPr>
            <a:r>
              <a:rPr lang="en-US" dirty="0" smtClean="0">
                <a:latin typeface="Times New Roman" pitchFamily="18" charset="0"/>
                <a:cs typeface="Times New Roman" pitchFamily="18" charset="0"/>
              </a:rPr>
              <a:t>	</a:t>
            </a:r>
            <a:endParaRPr lang="en-US" dirty="0" smtClean="0"/>
          </a:p>
          <a:p>
            <a:pPr>
              <a:buNone/>
            </a:pPr>
            <a:r>
              <a:rPr lang="en-US" b="1" dirty="0" smtClean="0"/>
              <a:t>	</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Step 4 cont---</a:t>
            </a:r>
            <a:endParaRPr lang="en-AU" dirty="0"/>
          </a:p>
        </p:txBody>
      </p:sp>
      <p:sp>
        <p:nvSpPr>
          <p:cNvPr id="3" name="Content Placeholder 2"/>
          <p:cNvSpPr>
            <a:spLocks noGrp="1"/>
          </p:cNvSpPr>
          <p:nvPr>
            <p:ph idx="1"/>
          </p:nvPr>
        </p:nvSpPr>
        <p:spPr/>
        <p:txBody>
          <a:bodyPr/>
          <a:lstStyle/>
          <a:p>
            <a:pPr>
              <a:buNone/>
            </a:pPr>
            <a:r>
              <a:rPr lang="en-US" sz="2800" u="sng" dirty="0" smtClean="0"/>
              <a:t>Free Association</a:t>
            </a:r>
          </a:p>
          <a:p>
            <a:pPr>
              <a:buNone/>
            </a:pPr>
            <a:r>
              <a:rPr lang="en-US" sz="2800" b="1" dirty="0" smtClean="0">
                <a:solidFill>
                  <a:schemeClr val="bg2">
                    <a:lumMod val="50000"/>
                  </a:schemeClr>
                </a:solidFill>
              </a:rPr>
              <a:t>   In a group of 4, one person at a time upon hearing the word--------,  says a related word. Keep going around the group until you hear “stop”. The last person speaking must explain how their word is related.</a:t>
            </a:r>
          </a:p>
          <a:p>
            <a:endParaRPr lang="en-US" sz="2800" dirty="0" smtClean="0"/>
          </a:p>
          <a:p>
            <a:endParaRPr lang="en-AU"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defRPr/>
            </a:pPr>
            <a:r>
              <a:rPr lang="en-AU" dirty="0" smtClean="0"/>
              <a:t>Step 4 cont.....</a:t>
            </a:r>
            <a:endParaRPr lang="en-AU" dirty="0"/>
          </a:p>
        </p:txBody>
      </p:sp>
      <p:sp>
        <p:nvSpPr>
          <p:cNvPr id="19458" name="Content Placeholder 1"/>
          <p:cNvSpPr>
            <a:spLocks noGrp="1"/>
          </p:cNvSpPr>
          <p:nvPr>
            <p:ph idx="1"/>
          </p:nvPr>
        </p:nvSpPr>
        <p:spPr>
          <a:xfrm>
            <a:off x="467544" y="1916832"/>
            <a:ext cx="8219256" cy="4941168"/>
          </a:xfrm>
        </p:spPr>
        <p:txBody>
          <a:bodyPr>
            <a:normAutofit lnSpcReduction="10000"/>
          </a:bodyPr>
          <a:lstStyle/>
          <a:p>
            <a:pPr eaLnBrk="1" hangingPunct="1"/>
            <a:endParaRPr lang="en-US" b="1" dirty="0" smtClean="0"/>
          </a:p>
          <a:p>
            <a:pPr eaLnBrk="1" hangingPunct="1">
              <a:buNone/>
            </a:pPr>
            <a:r>
              <a:rPr lang="en-US" b="1" u="sng" dirty="0" smtClean="0"/>
              <a:t>Comparing Terms</a:t>
            </a:r>
            <a:r>
              <a:rPr lang="en-US" u="sng" dirty="0" smtClean="0"/>
              <a:t>.</a:t>
            </a:r>
          </a:p>
          <a:p>
            <a:pPr eaLnBrk="1" hangingPunct="1">
              <a:buFont typeface="Wingdings 3" pitchFamily="18" charset="2"/>
              <a:buNone/>
            </a:pPr>
            <a:r>
              <a:rPr lang="en-US" b="1" dirty="0" smtClean="0"/>
              <a:t>The sun </a:t>
            </a:r>
            <a:r>
              <a:rPr lang="en-US" dirty="0" smtClean="0"/>
              <a:t>and </a:t>
            </a:r>
            <a:r>
              <a:rPr lang="en-US" b="1" dirty="0" smtClean="0"/>
              <a:t>the moon </a:t>
            </a:r>
            <a:r>
              <a:rPr lang="en-US" dirty="0" smtClean="0"/>
              <a:t>are similar because they both</a:t>
            </a:r>
          </a:p>
          <a:p>
            <a:pPr eaLnBrk="1" hangingPunct="1">
              <a:buFont typeface="Wingdings" pitchFamily="2" charset="2"/>
              <a:buChar char="§"/>
            </a:pPr>
            <a:r>
              <a:rPr lang="en-AU" dirty="0" smtClean="0"/>
              <a:t>Are in space</a:t>
            </a:r>
          </a:p>
          <a:p>
            <a:pPr eaLnBrk="1" hangingPunct="1">
              <a:buFont typeface="Wingdings" pitchFamily="2" charset="2"/>
              <a:buChar char="§"/>
            </a:pPr>
            <a:r>
              <a:rPr lang="en-AU" dirty="0" smtClean="0"/>
              <a:t>Influence our lives and our moods</a:t>
            </a:r>
          </a:p>
          <a:p>
            <a:pPr eaLnBrk="1" hangingPunct="1">
              <a:buFont typeface="Wingdings" pitchFamily="2" charset="2"/>
              <a:buChar char="§"/>
            </a:pPr>
            <a:r>
              <a:rPr lang="en-AU" dirty="0" smtClean="0"/>
              <a:t>Shine</a:t>
            </a:r>
          </a:p>
          <a:p>
            <a:pPr eaLnBrk="1" hangingPunct="1">
              <a:buFont typeface="Wingdings 3" pitchFamily="18" charset="2"/>
              <a:buNone/>
            </a:pPr>
            <a:r>
              <a:rPr lang="en-US" b="1" dirty="0" smtClean="0"/>
              <a:t>The sun </a:t>
            </a:r>
            <a:r>
              <a:rPr lang="en-US" dirty="0" smtClean="0"/>
              <a:t>and </a:t>
            </a:r>
            <a:r>
              <a:rPr lang="en-US" b="1" dirty="0" smtClean="0"/>
              <a:t>the moon </a:t>
            </a:r>
            <a:r>
              <a:rPr lang="en-US" dirty="0" smtClean="0"/>
              <a:t>are different because </a:t>
            </a:r>
          </a:p>
          <a:p>
            <a:pPr eaLnBrk="1" hangingPunct="1">
              <a:buFont typeface="Wingdings" pitchFamily="2" charset="2"/>
              <a:buChar char="§"/>
            </a:pPr>
            <a:r>
              <a:rPr lang="en-US" dirty="0" smtClean="0"/>
              <a:t>------------------</a:t>
            </a:r>
          </a:p>
          <a:p>
            <a:pPr eaLnBrk="1" hangingPunct="1">
              <a:buFont typeface="Wingdings" pitchFamily="2" charset="2"/>
              <a:buChar char="§"/>
            </a:pPr>
            <a:r>
              <a:rPr lang="en-US" dirty="0" smtClean="0"/>
              <a:t>------------------</a:t>
            </a:r>
          </a:p>
          <a:p>
            <a:pPr eaLnBrk="1" hangingPunct="1">
              <a:buFont typeface="Wingdings" pitchFamily="2" charset="2"/>
              <a:buChar char="§"/>
            </a:pPr>
            <a:r>
              <a:rPr lang="en-US" dirty="0" smtClean="0"/>
              <a:t>------------------</a:t>
            </a:r>
          </a:p>
          <a:p>
            <a:pPr eaLnBrk="1" hangingPunct="1">
              <a:buNone/>
            </a:pPr>
            <a:r>
              <a:rPr lang="en-US" dirty="0" smtClean="0">
                <a:solidFill>
                  <a:srgbClr val="FF0000"/>
                </a:solidFill>
              </a:rPr>
              <a:t>Turn and Talk</a:t>
            </a:r>
            <a:endParaRPr lang="en-AU" dirty="0" smtClean="0">
              <a:solidFill>
                <a:srgbClr val="FF0000"/>
              </a:solidFill>
            </a:endParaRPr>
          </a:p>
          <a:p>
            <a:endParaRPr lang="en-AU" dirty="0"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9552" y="692696"/>
            <a:ext cx="8229600" cy="1143000"/>
          </a:xfrm>
        </p:spPr>
        <p:txBody>
          <a:bodyPr>
            <a:normAutofit/>
          </a:bodyPr>
          <a:lstStyle/>
          <a:p>
            <a:pPr>
              <a:defRPr/>
            </a:pPr>
            <a:r>
              <a:rPr lang="en-AU" sz="2800" dirty="0" smtClean="0"/>
              <a:t>Step 4 Cont......</a:t>
            </a:r>
            <a:endParaRPr lang="en-AU" sz="2800" dirty="0"/>
          </a:p>
        </p:txBody>
      </p:sp>
      <p:sp>
        <p:nvSpPr>
          <p:cNvPr id="20482" name="Content Placeholder 1"/>
          <p:cNvSpPr>
            <a:spLocks noGrp="1"/>
          </p:cNvSpPr>
          <p:nvPr>
            <p:ph idx="1"/>
          </p:nvPr>
        </p:nvSpPr>
        <p:spPr/>
        <p:txBody>
          <a:bodyPr>
            <a:noAutofit/>
          </a:bodyPr>
          <a:lstStyle/>
          <a:p>
            <a:pPr>
              <a:buNone/>
            </a:pPr>
            <a:r>
              <a:rPr lang="en-AU" sz="2400" u="sng" dirty="0" smtClean="0"/>
              <a:t>Classifying Terms</a:t>
            </a:r>
          </a:p>
          <a:p>
            <a:pPr>
              <a:buFont typeface="Wingdings 3" pitchFamily="18" charset="2"/>
              <a:buNone/>
            </a:pPr>
            <a:r>
              <a:rPr lang="en-AU" sz="2400" dirty="0" smtClean="0"/>
              <a:t>  The process of grouping words on the basis of similar attributes. This task can be quite structured or more open-ended. You could supply the list of words and the classifying headings or provide only one or the other. </a:t>
            </a:r>
          </a:p>
          <a:p>
            <a:pPr>
              <a:buFont typeface="Wingdings 3" pitchFamily="18" charset="2"/>
              <a:buNone/>
            </a:pPr>
            <a:r>
              <a:rPr lang="en-AU" sz="2400" dirty="0" smtClean="0"/>
              <a:t>Students might be given the terms </a:t>
            </a:r>
            <a:r>
              <a:rPr lang="en-AU" sz="2400" i="1" dirty="0" smtClean="0"/>
              <a:t>plateau, mesa, mountain, bay, ocean, hill, glen, forest, plain, port, canal, reservoir</a:t>
            </a:r>
          </a:p>
          <a:p>
            <a:pPr>
              <a:buFont typeface="Wingdings 3" pitchFamily="18" charset="2"/>
              <a:buNone/>
            </a:pPr>
            <a:r>
              <a:rPr lang="en-AU" sz="2400" dirty="0" smtClean="0"/>
              <a:t>These words could be based on size, topography, natural or man-made etc.</a:t>
            </a:r>
          </a:p>
          <a:p>
            <a:pPr>
              <a:buFont typeface="Wingdings 3" pitchFamily="18" charset="2"/>
              <a:buNone/>
            </a:pPr>
            <a:r>
              <a:rPr lang="en-AU" sz="2400" dirty="0" smtClean="0"/>
              <a:t>Students could be given words that are easily classified or that require more creative thinking.</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274638"/>
            <a:ext cx="8229600" cy="1858962"/>
          </a:xfrm>
        </p:spPr>
        <p:txBody>
          <a:bodyPr>
            <a:normAutofit fontScale="90000"/>
          </a:bodyPr>
          <a:lstStyle/>
          <a:p>
            <a:pPr eaLnBrk="1" fontAlgn="auto" hangingPunct="1">
              <a:spcAft>
                <a:spcPts val="0"/>
              </a:spcAft>
              <a:defRPr/>
            </a:pPr>
            <a:r>
              <a:rPr lang="en-AU" sz="4000" dirty="0" smtClean="0"/>
              <a:t/>
            </a:r>
            <a:br>
              <a:rPr lang="en-AU" sz="4000" dirty="0" smtClean="0"/>
            </a:br>
            <a:r>
              <a:rPr lang="en-AU" sz="4000" dirty="0" smtClean="0"/>
              <a:t>Step 5</a:t>
            </a:r>
            <a:br>
              <a:rPr lang="en-AU" sz="4000" dirty="0" smtClean="0"/>
            </a:br>
            <a:r>
              <a:rPr lang="en-US" sz="4000" dirty="0" smtClean="0"/>
              <a:t>Periodically ask students to discuss the terms with one another.</a:t>
            </a:r>
            <a:r>
              <a:rPr lang="en-AU" sz="4000" dirty="0" smtClean="0"/>
              <a:t/>
            </a:r>
            <a:br>
              <a:rPr lang="en-AU" sz="4000" dirty="0" smtClean="0"/>
            </a:br>
            <a:endParaRPr lang="en-AU" sz="4000" dirty="0" smtClean="0"/>
          </a:p>
        </p:txBody>
      </p:sp>
      <p:pic>
        <p:nvPicPr>
          <p:cNvPr id="21507" name="Picture 5" descr="MPj03997460000[1]"/>
          <p:cNvPicPr>
            <a:picLocks noGrp="1" noChangeAspect="1" noChangeArrowheads="1"/>
          </p:cNvPicPr>
          <p:nvPr>
            <p:ph idx="1"/>
          </p:nvPr>
        </p:nvPicPr>
        <p:blipFill>
          <a:blip r:embed="rId3" cstate="print"/>
          <a:stretch>
            <a:fillRect/>
          </a:stretch>
        </p:blipFill>
        <p:spPr>
          <a:xfrm>
            <a:off x="2157152" y="2519290"/>
            <a:ext cx="4829695" cy="3221182"/>
          </a:xfr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Step 5 cont-----</a:t>
            </a:r>
            <a:endParaRPr lang="en-AU" dirty="0"/>
          </a:p>
        </p:txBody>
      </p:sp>
      <p:sp>
        <p:nvSpPr>
          <p:cNvPr id="3" name="Content Placeholder 2"/>
          <p:cNvSpPr>
            <a:spLocks noGrp="1"/>
          </p:cNvSpPr>
          <p:nvPr>
            <p:ph idx="1"/>
          </p:nvPr>
        </p:nvSpPr>
        <p:spPr/>
        <p:txBody>
          <a:bodyPr/>
          <a:lstStyle/>
          <a:p>
            <a:pPr>
              <a:buNone/>
            </a:pPr>
            <a:r>
              <a:rPr lang="en-AU" dirty="0" smtClean="0"/>
              <a:t>Modelling of discussion</a:t>
            </a:r>
          </a:p>
          <a:p>
            <a:pPr>
              <a:buNone/>
            </a:pPr>
            <a:r>
              <a:rPr lang="en-AU" dirty="0" smtClean="0"/>
              <a:t>With a partner , have a discussion about your material on the pro forma.</a:t>
            </a:r>
          </a:p>
          <a:p>
            <a:pPr>
              <a:buNone/>
            </a:pPr>
            <a:r>
              <a:rPr lang="en-AU" dirty="0" smtClean="0"/>
              <a:t>What are the similarities?</a:t>
            </a:r>
          </a:p>
          <a:p>
            <a:pPr>
              <a:buNone/>
            </a:pPr>
            <a:r>
              <a:rPr lang="en-AU" dirty="0" smtClean="0"/>
              <a:t>What are the differences? </a:t>
            </a:r>
          </a:p>
          <a:p>
            <a:pPr>
              <a:buNone/>
            </a:pPr>
            <a:r>
              <a:rPr lang="en-AU" dirty="0" smtClean="0"/>
              <a:t>Are the pictures helpful?</a:t>
            </a:r>
          </a:p>
          <a:p>
            <a:pPr>
              <a:buNone/>
            </a:pPr>
            <a:r>
              <a:rPr lang="en-AU" dirty="0" smtClean="0"/>
              <a:t>Is there anything in your partners work that is helpful to you that you might now add to your own sheet?</a:t>
            </a:r>
            <a:endParaRPr lang="en-AU"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3" cstate="print"/>
          <a:srcRect/>
          <a:stretch>
            <a:fillRect/>
          </a:stretch>
        </p:blipFill>
        <p:spPr bwMode="auto">
          <a:xfrm>
            <a:off x="357159" y="642918"/>
            <a:ext cx="8472618" cy="550072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274638"/>
            <a:ext cx="8229600" cy="1714500"/>
          </a:xfrm>
        </p:spPr>
        <p:txBody>
          <a:bodyPr>
            <a:normAutofit fontScale="90000"/>
          </a:bodyPr>
          <a:lstStyle/>
          <a:p>
            <a:pPr eaLnBrk="1" fontAlgn="auto" hangingPunct="1">
              <a:spcAft>
                <a:spcPts val="0"/>
              </a:spcAft>
              <a:defRPr/>
            </a:pPr>
            <a:r>
              <a:rPr lang="en-AU" dirty="0" smtClean="0"/>
              <a:t>Step 6</a:t>
            </a:r>
            <a:br>
              <a:rPr lang="en-AU" dirty="0" smtClean="0"/>
            </a:br>
            <a:r>
              <a:rPr lang="en-US" sz="4000" dirty="0" smtClean="0"/>
              <a:t> Have fun by using games that allow students to play with the terms.</a:t>
            </a:r>
            <a:endParaRPr lang="en-AU" sz="4000" dirty="0" smtClean="0"/>
          </a:p>
        </p:txBody>
      </p:sp>
      <p:pic>
        <p:nvPicPr>
          <p:cNvPr id="22531" name="Picture 4" descr="j0153954"/>
          <p:cNvPicPr>
            <a:picLocks noGrp="1" noChangeAspect="1" noChangeArrowheads="1"/>
          </p:cNvPicPr>
          <p:nvPr>
            <p:ph idx="1"/>
          </p:nvPr>
        </p:nvPicPr>
        <p:blipFill>
          <a:blip r:embed="rId3" cstate="print"/>
          <a:stretch>
            <a:fillRect/>
          </a:stretch>
        </p:blipFill>
        <p:spPr>
          <a:xfrm>
            <a:off x="1935461" y="2348880"/>
            <a:ext cx="5116723" cy="3456384"/>
          </a:xfr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Password Game</a:t>
            </a:r>
            <a:endParaRPr lang="en-AU" dirty="0"/>
          </a:p>
        </p:txBody>
      </p:sp>
      <p:sp>
        <p:nvSpPr>
          <p:cNvPr id="3" name="Content Placeholder 2"/>
          <p:cNvSpPr>
            <a:spLocks noGrp="1"/>
          </p:cNvSpPr>
          <p:nvPr>
            <p:ph idx="1"/>
          </p:nvPr>
        </p:nvSpPr>
        <p:spPr/>
        <p:txBody>
          <a:bodyPr/>
          <a:lstStyle/>
          <a:p>
            <a:pPr>
              <a:buNone/>
            </a:pPr>
            <a:r>
              <a:rPr lang="en-AU" dirty="0" smtClean="0">
                <a:hlinkClick r:id="rId3" action="ppaction://hlinkpres?slideindex=1&amp;slidetitle="/>
              </a:rPr>
              <a:t>Passwordgame.ppt</a:t>
            </a:r>
            <a:endParaRPr lang="en-AU"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eaLnBrk="1" hangingPunct="1">
              <a:defRPr/>
            </a:pPr>
            <a:r>
              <a:rPr lang="en-US" dirty="0" smtClean="0"/>
              <a:t>Vocabulary Charades</a:t>
            </a:r>
            <a:br>
              <a:rPr lang="en-US" dirty="0" smtClean="0"/>
            </a:br>
            <a:r>
              <a:rPr lang="en-US" dirty="0" smtClean="0"/>
              <a:t>Game Activity</a:t>
            </a:r>
            <a:endParaRPr lang="en-AU" dirty="0"/>
          </a:p>
        </p:txBody>
      </p:sp>
      <p:sp>
        <p:nvSpPr>
          <p:cNvPr id="23554" name="Content Placeholder 1"/>
          <p:cNvSpPr>
            <a:spLocks noGrp="1"/>
          </p:cNvSpPr>
          <p:nvPr>
            <p:ph idx="1"/>
          </p:nvPr>
        </p:nvSpPr>
        <p:spPr/>
        <p:txBody>
          <a:bodyPr/>
          <a:lstStyle/>
          <a:p>
            <a:pPr eaLnBrk="1" hangingPunct="1">
              <a:buFont typeface="Wingdings 3" pitchFamily="18" charset="2"/>
              <a:buNone/>
            </a:pPr>
            <a:endParaRPr lang="en-US" dirty="0" smtClean="0"/>
          </a:p>
          <a:p>
            <a:pPr eaLnBrk="1" hangingPunct="1"/>
            <a:r>
              <a:rPr lang="en-US" sz="2000" dirty="0" smtClean="0"/>
              <a:t>You can ask students to use their arms, legs, and bodies to show the meaning of terms below:</a:t>
            </a:r>
          </a:p>
          <a:p>
            <a:pPr lvl="1" eaLnBrk="1" hangingPunct="1"/>
            <a:r>
              <a:rPr lang="en-US" sz="2000" dirty="0" smtClean="0"/>
              <a:t>ocean</a:t>
            </a:r>
          </a:p>
          <a:p>
            <a:pPr lvl="1" eaLnBrk="1" hangingPunct="1"/>
            <a:r>
              <a:rPr lang="en-US" sz="2000" dirty="0" smtClean="0"/>
              <a:t>Desert</a:t>
            </a:r>
          </a:p>
          <a:p>
            <a:pPr lvl="1" eaLnBrk="1" hangingPunct="1"/>
            <a:r>
              <a:rPr lang="en-US" sz="2000" dirty="0" smtClean="0"/>
              <a:t>What do you think you might see from students?</a:t>
            </a:r>
          </a:p>
          <a:p>
            <a:pPr eaLnBrk="1" hangingPunct="1">
              <a:buFont typeface="Wingdings 3" pitchFamily="18" charset="2"/>
              <a:buNone/>
            </a:pPr>
            <a:r>
              <a:rPr lang="en-US" sz="2000" dirty="0" smtClean="0">
                <a:solidFill>
                  <a:schemeClr val="bg2">
                    <a:lumMod val="50000"/>
                  </a:schemeClr>
                </a:solidFill>
              </a:rPr>
              <a:t>Students in groups of 4-6  try to represent terms as a group. </a:t>
            </a:r>
          </a:p>
          <a:p>
            <a:pPr eaLnBrk="1" hangingPunct="1">
              <a:buFont typeface="Wingdings 3" pitchFamily="18" charset="2"/>
              <a:buNone/>
            </a:pPr>
            <a:r>
              <a:rPr lang="en-US" sz="2000" dirty="0" smtClean="0">
                <a:solidFill>
                  <a:schemeClr val="bg2">
                    <a:lumMod val="50000"/>
                  </a:schemeClr>
                </a:solidFill>
              </a:rPr>
              <a:t>Organise yourselves into groups of 6 and try </a:t>
            </a:r>
          </a:p>
          <a:p>
            <a:pPr eaLnBrk="1" hangingPunct="1">
              <a:buFont typeface="Wingdings 3" pitchFamily="18" charset="2"/>
              <a:buNone/>
            </a:pPr>
            <a:r>
              <a:rPr lang="en-US" sz="2000" dirty="0" smtClean="0">
                <a:solidFill>
                  <a:schemeClr val="bg2">
                    <a:lumMod val="50000"/>
                  </a:schemeClr>
                </a:solidFill>
              </a:rPr>
              <a:t>to show the meaning </a:t>
            </a:r>
            <a:r>
              <a:rPr lang="en-AU" sz="2000" dirty="0" smtClean="0">
                <a:solidFill>
                  <a:schemeClr val="bg2">
                    <a:lumMod val="50000"/>
                  </a:schemeClr>
                </a:solidFill>
              </a:rPr>
              <a:t>of—------. The rest of us</a:t>
            </a:r>
          </a:p>
          <a:p>
            <a:pPr eaLnBrk="1" hangingPunct="1">
              <a:buFont typeface="Wingdings 3" pitchFamily="18" charset="2"/>
              <a:buNone/>
            </a:pPr>
            <a:r>
              <a:rPr lang="en-AU" sz="2000" dirty="0" smtClean="0">
                <a:solidFill>
                  <a:schemeClr val="bg2">
                    <a:lumMod val="50000"/>
                  </a:schemeClr>
                </a:solidFill>
              </a:rPr>
              <a:t> will try to guess.</a:t>
            </a:r>
          </a:p>
        </p:txBody>
      </p:sp>
      <p:pic>
        <p:nvPicPr>
          <p:cNvPr id="23556" name="Picture 5" descr="j0302953"/>
          <p:cNvPicPr>
            <a:picLocks noChangeAspect="1" noChangeArrowheads="1"/>
          </p:cNvPicPr>
          <p:nvPr/>
        </p:nvPicPr>
        <p:blipFill>
          <a:blip r:embed="rId3" cstate="print"/>
          <a:srcRect/>
          <a:stretch>
            <a:fillRect/>
          </a:stretch>
        </p:blipFill>
        <p:spPr bwMode="auto">
          <a:xfrm>
            <a:off x="6838984" y="4509120"/>
            <a:ext cx="1881154" cy="20186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2910" y="714356"/>
            <a:ext cx="8229600" cy="5738980"/>
          </a:xfrm>
          <a:ln>
            <a:solidFill>
              <a:schemeClr val="accent1"/>
            </a:solidFill>
          </a:ln>
        </p:spPr>
        <p:txBody>
          <a:bodyPr>
            <a:normAutofit fontScale="85000" lnSpcReduction="20000"/>
          </a:bodyPr>
          <a:lstStyle/>
          <a:p>
            <a:pPr>
              <a:buNone/>
            </a:pPr>
            <a:r>
              <a:rPr lang="en-US" sz="4000" b="1" dirty="0" smtClean="0"/>
              <a:t>Success Criteria</a:t>
            </a:r>
          </a:p>
          <a:p>
            <a:pPr>
              <a:buNone/>
            </a:pPr>
            <a:endParaRPr lang="en-AU" sz="4000" dirty="0" smtClean="0"/>
          </a:p>
          <a:p>
            <a:pPr>
              <a:buNone/>
            </a:pPr>
            <a:r>
              <a:rPr lang="en-AU" sz="4000" dirty="0" smtClean="0"/>
              <a:t>We will need to</a:t>
            </a:r>
          </a:p>
          <a:p>
            <a:pPr>
              <a:buNone/>
            </a:pPr>
            <a:endParaRPr lang="en-US" sz="2800" dirty="0" smtClean="0"/>
          </a:p>
          <a:p>
            <a:pPr lvl="0">
              <a:spcAft>
                <a:spcPts val="2400"/>
              </a:spcAft>
              <a:buFont typeface="Wingdings" pitchFamily="2" charset="2"/>
              <a:buChar char="q"/>
            </a:pPr>
            <a:r>
              <a:rPr lang="en-US" sz="3800" dirty="0" smtClean="0"/>
              <a:t>explore the need for direct vocabulary instruction</a:t>
            </a:r>
            <a:r>
              <a:rPr lang="en-US" sz="3800" dirty="0" smtClean="0">
                <a:sym typeface="Wingdings"/>
              </a:rPr>
              <a:t> </a:t>
            </a:r>
          </a:p>
          <a:p>
            <a:pPr lvl="0">
              <a:spcAft>
                <a:spcPts val="2400"/>
              </a:spcAft>
              <a:buFont typeface="Wingdings"/>
              <a:buChar char="q"/>
            </a:pPr>
            <a:r>
              <a:rPr lang="en-US" sz="3800" dirty="0" smtClean="0"/>
              <a:t>look at the 6 step model </a:t>
            </a:r>
          </a:p>
          <a:p>
            <a:pPr lvl="0">
              <a:spcAft>
                <a:spcPts val="2400"/>
              </a:spcAft>
              <a:buFont typeface="Wingdings"/>
              <a:buChar char="q"/>
            </a:pPr>
            <a:r>
              <a:rPr lang="en-US" sz="3800" dirty="0" smtClean="0"/>
              <a:t>Think/select terms from subject areas to use</a:t>
            </a:r>
          </a:p>
          <a:p>
            <a:pPr lvl="0">
              <a:spcAft>
                <a:spcPts val="2400"/>
              </a:spcAft>
              <a:buFont typeface="Wingdings" pitchFamily="2" charset="2"/>
              <a:buChar char="q"/>
            </a:pPr>
            <a:r>
              <a:rPr lang="en-US" sz="3800" dirty="0" smtClean="0">
                <a:sym typeface="Wingdings"/>
              </a:rPr>
              <a:t> </a:t>
            </a:r>
            <a:r>
              <a:rPr lang="en-US" sz="3800" dirty="0" smtClean="0"/>
              <a:t>share final thoughts/plan ahead</a:t>
            </a:r>
          </a:p>
          <a:p>
            <a:pPr>
              <a:buNone/>
            </a:pP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764704"/>
            <a:ext cx="8229600" cy="1080120"/>
          </a:xfrm>
        </p:spPr>
        <p:txBody>
          <a:bodyPr>
            <a:normAutofit fontScale="90000"/>
          </a:bodyPr>
          <a:lstStyle/>
          <a:p>
            <a:pPr>
              <a:defRPr/>
            </a:pPr>
            <a:r>
              <a:rPr lang="en-AU" dirty="0" smtClean="0"/>
              <a:t/>
            </a:r>
            <a:br>
              <a:rPr lang="en-AU" dirty="0" smtClean="0"/>
            </a:br>
            <a:r>
              <a:rPr lang="en-AU" sz="2200" dirty="0" smtClean="0"/>
              <a:t/>
            </a:r>
            <a:br>
              <a:rPr lang="en-AU" sz="2200" dirty="0" smtClean="0"/>
            </a:br>
            <a:r>
              <a:rPr lang="en-AU" sz="2200" dirty="0" smtClean="0"/>
              <a:t/>
            </a:r>
            <a:br>
              <a:rPr lang="en-AU" sz="2200" dirty="0" smtClean="0"/>
            </a:br>
            <a:r>
              <a:rPr lang="en-AU" sz="2200" dirty="0" smtClean="0"/>
              <a:t/>
            </a:r>
            <a:br>
              <a:rPr lang="en-AU" sz="2200" dirty="0" smtClean="0"/>
            </a:br>
            <a:r>
              <a:rPr lang="en-AU" sz="2200" dirty="0" smtClean="0"/>
              <a:t/>
            </a:r>
            <a:br>
              <a:rPr lang="en-AU" sz="2200" dirty="0" smtClean="0"/>
            </a:br>
            <a:r>
              <a:rPr lang="en-AU" sz="2200" dirty="0" smtClean="0"/>
              <a:t/>
            </a:r>
            <a:br>
              <a:rPr lang="en-AU" sz="2200" dirty="0" smtClean="0"/>
            </a:br>
            <a:r>
              <a:rPr lang="en-AU" sz="2200" dirty="0" smtClean="0"/>
              <a:t/>
            </a:r>
            <a:br>
              <a:rPr lang="en-AU" sz="2200" dirty="0" smtClean="0"/>
            </a:br>
            <a:r>
              <a:rPr lang="en-AU" sz="2200" dirty="0" smtClean="0"/>
              <a:t/>
            </a:r>
            <a:br>
              <a:rPr lang="en-AU" sz="2200" dirty="0" smtClean="0"/>
            </a:br>
            <a:r>
              <a:rPr lang="en-AU" sz="2200" dirty="0" smtClean="0"/>
              <a:t/>
            </a:r>
            <a:br>
              <a:rPr lang="en-AU" sz="2200" dirty="0" smtClean="0"/>
            </a:br>
            <a:r>
              <a:rPr lang="en-AU" sz="2200" dirty="0" smtClean="0"/>
              <a:t/>
            </a:r>
            <a:br>
              <a:rPr lang="en-AU" sz="2200" dirty="0" smtClean="0"/>
            </a:br>
            <a:r>
              <a:rPr lang="en-AU" sz="2200" dirty="0" smtClean="0"/>
              <a:t/>
            </a:r>
            <a:br>
              <a:rPr lang="en-AU" sz="2200" dirty="0" smtClean="0"/>
            </a:br>
            <a:r>
              <a:rPr lang="en-AU" sz="2200" dirty="0" smtClean="0"/>
              <a:t/>
            </a:r>
            <a:br>
              <a:rPr lang="en-AU" sz="2200" dirty="0" smtClean="0"/>
            </a:br>
            <a:r>
              <a:rPr lang="en-AU" sz="2200" dirty="0" smtClean="0"/>
              <a:t/>
            </a:r>
            <a:br>
              <a:rPr lang="en-AU" sz="2200" dirty="0" smtClean="0"/>
            </a:br>
            <a:r>
              <a:rPr lang="en-AU" sz="2200" dirty="0" smtClean="0"/>
              <a:t> </a:t>
            </a:r>
            <a:br>
              <a:rPr lang="en-AU" sz="2200" dirty="0" smtClean="0"/>
            </a:br>
            <a:r>
              <a:rPr lang="en-AU" sz="2200" dirty="0" smtClean="0"/>
              <a:t/>
            </a:r>
            <a:br>
              <a:rPr lang="en-AU" sz="2200" dirty="0" smtClean="0"/>
            </a:br>
            <a:r>
              <a:rPr lang="en-AU" sz="2200" dirty="0" smtClean="0"/>
              <a:t/>
            </a:r>
            <a:br>
              <a:rPr lang="en-AU" sz="2200" dirty="0" smtClean="0"/>
            </a:br>
            <a:r>
              <a:rPr lang="en-AU" sz="2200" dirty="0" smtClean="0"/>
              <a:t/>
            </a:r>
            <a:br>
              <a:rPr lang="en-AU" sz="2200" dirty="0" smtClean="0"/>
            </a:br>
            <a:r>
              <a:rPr lang="en-AU" sz="2200" dirty="0" smtClean="0"/>
              <a:t/>
            </a:r>
            <a:br>
              <a:rPr lang="en-AU" sz="2200" dirty="0" smtClean="0"/>
            </a:br>
            <a:r>
              <a:rPr lang="en-AU" sz="2200" dirty="0" smtClean="0">
                <a:solidFill>
                  <a:srgbClr val="FF0000"/>
                </a:solidFill>
              </a:rPr>
              <a:t/>
            </a:r>
            <a:br>
              <a:rPr lang="en-AU" sz="2200" dirty="0" smtClean="0">
                <a:solidFill>
                  <a:srgbClr val="FF0000"/>
                </a:solidFill>
              </a:rPr>
            </a:br>
            <a:r>
              <a:rPr lang="en-AU" sz="2200" dirty="0" smtClean="0">
                <a:solidFill>
                  <a:srgbClr val="FF0000"/>
                </a:solidFill>
              </a:rPr>
              <a:t/>
            </a:r>
            <a:br>
              <a:rPr lang="en-AU" sz="2200" dirty="0" smtClean="0">
                <a:solidFill>
                  <a:srgbClr val="FF0000"/>
                </a:solidFill>
              </a:rPr>
            </a:br>
            <a:r>
              <a:rPr lang="en-AU" sz="4400" dirty="0" smtClean="0">
                <a:solidFill>
                  <a:srgbClr val="FF0000"/>
                </a:solidFill>
              </a:rPr>
              <a:t>                                              </a:t>
            </a:r>
            <a:r>
              <a:rPr lang="en-AU" sz="4400" dirty="0" smtClean="0"/>
              <a:t>Draw Me</a:t>
            </a:r>
            <a:r>
              <a:rPr lang="en-AU" sz="2700" dirty="0" smtClean="0"/>
              <a:t/>
            </a:r>
            <a:br>
              <a:rPr lang="en-AU" sz="2700" dirty="0" smtClean="0"/>
            </a:br>
            <a:endParaRPr lang="en-AU" sz="2700" dirty="0" smtClean="0">
              <a:solidFill>
                <a:srgbClr val="FF0000"/>
              </a:solidFill>
            </a:endParaRPr>
          </a:p>
        </p:txBody>
      </p:sp>
      <p:pic>
        <p:nvPicPr>
          <p:cNvPr id="25603" name="Picture 5" descr="MCj01993300000[1]"/>
          <p:cNvPicPr>
            <a:picLocks noGrp="1" noChangeAspect="1" noChangeArrowheads="1"/>
          </p:cNvPicPr>
          <p:nvPr>
            <p:ph idx="1"/>
          </p:nvPr>
        </p:nvPicPr>
        <p:blipFill>
          <a:blip r:embed="rId3" cstate="print"/>
          <a:stretch>
            <a:fillRect/>
          </a:stretch>
        </p:blipFill>
        <p:spPr>
          <a:xfrm>
            <a:off x="5580112" y="2060848"/>
            <a:ext cx="2666246" cy="1686962"/>
          </a:xfrm>
          <a:noFill/>
        </p:spPr>
      </p:pic>
      <p:sp>
        <p:nvSpPr>
          <p:cNvPr id="4" name="Rectangle 3"/>
          <p:cNvSpPr/>
          <p:nvPr/>
        </p:nvSpPr>
        <p:spPr>
          <a:xfrm>
            <a:off x="611560" y="1988840"/>
            <a:ext cx="5040560" cy="3785652"/>
          </a:xfrm>
          <a:prstGeom prst="rect">
            <a:avLst/>
          </a:prstGeom>
        </p:spPr>
        <p:txBody>
          <a:bodyPr wrap="square">
            <a:spAutoFit/>
          </a:bodyPr>
          <a:lstStyle/>
          <a:p>
            <a:r>
              <a:rPr lang="en-AU" sz="2400" dirty="0" smtClean="0"/>
              <a:t>This game is modelled on </a:t>
            </a:r>
            <a:r>
              <a:rPr lang="en-AU" sz="2400" i="1" dirty="0" smtClean="0"/>
              <a:t>Pictionary</a:t>
            </a:r>
            <a:br>
              <a:rPr lang="en-AU" sz="2400" i="1" dirty="0" smtClean="0"/>
            </a:br>
            <a:r>
              <a:rPr lang="en-AU" sz="2400" dirty="0" smtClean="0"/>
              <a:t>Students draw pictures  representing several words belonging to a cluster of related words. </a:t>
            </a:r>
            <a:br>
              <a:rPr lang="en-AU" sz="2400" dirty="0" smtClean="0"/>
            </a:br>
            <a:r>
              <a:rPr lang="en-AU" sz="2400" dirty="0" smtClean="0"/>
              <a:t/>
            </a:r>
            <a:br>
              <a:rPr lang="en-AU" sz="2400" dirty="0" smtClean="0"/>
            </a:br>
            <a:r>
              <a:rPr lang="en-AU" sz="2400" dirty="0" smtClean="0">
                <a:solidFill>
                  <a:srgbClr val="FF0000"/>
                </a:solidFill>
              </a:rPr>
              <a:t>Divide into groups of six. Appoint one person to draw and the rest to guess. The “drawer” cannot use letters or numbers and draws until the team has guessed all words. </a:t>
            </a:r>
            <a:endParaRPr lang="en-AU" sz="24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274638"/>
            <a:ext cx="8229600" cy="1642194"/>
          </a:xfrm>
        </p:spPr>
        <p:txBody>
          <a:bodyPr>
            <a:normAutofit fontScale="90000"/>
          </a:bodyPr>
          <a:lstStyle/>
          <a:p>
            <a:pPr>
              <a:defRPr/>
            </a:pP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
            </a:r>
            <a:br>
              <a:rPr lang="en-AU" dirty="0" smtClean="0"/>
            </a:br>
            <a:r>
              <a:rPr lang="en-AU" dirty="0" smtClean="0"/>
              <a:t>The Pyramid Game</a:t>
            </a:r>
            <a:br>
              <a:rPr lang="en-AU" dirty="0" smtClean="0"/>
            </a:br>
            <a:endParaRPr lang="en-AU" dirty="0" smtClean="0"/>
          </a:p>
        </p:txBody>
      </p:sp>
      <p:sp>
        <p:nvSpPr>
          <p:cNvPr id="26626" name="Content Placeholder 2"/>
          <p:cNvSpPr>
            <a:spLocks noGrp="1"/>
          </p:cNvSpPr>
          <p:nvPr>
            <p:ph idx="1"/>
          </p:nvPr>
        </p:nvSpPr>
        <p:spPr>
          <a:xfrm>
            <a:off x="468313" y="2332038"/>
            <a:ext cx="8229600" cy="4525962"/>
          </a:xfrm>
        </p:spPr>
        <p:txBody>
          <a:bodyPr/>
          <a:lstStyle/>
          <a:p>
            <a:pPr eaLnBrk="1" hangingPunct="1"/>
            <a:endParaRPr lang="en-AU" dirty="0" smtClean="0"/>
          </a:p>
          <a:p>
            <a:pPr eaLnBrk="1" hangingPunct="1"/>
            <a:endParaRPr lang="en-AU" dirty="0" smtClean="0"/>
          </a:p>
          <a:p>
            <a:pPr eaLnBrk="1" hangingPunct="1"/>
            <a:endParaRPr lang="en-AU" dirty="0" smtClean="0"/>
          </a:p>
        </p:txBody>
      </p:sp>
      <p:pic>
        <p:nvPicPr>
          <p:cNvPr id="26628" name="Picture 4"/>
          <p:cNvPicPr>
            <a:picLocks noChangeAspect="1" noChangeArrowheads="1"/>
          </p:cNvPicPr>
          <p:nvPr/>
        </p:nvPicPr>
        <p:blipFill>
          <a:blip r:embed="rId4" cstate="print"/>
          <a:srcRect/>
          <a:stretch>
            <a:fillRect/>
          </a:stretch>
        </p:blipFill>
        <p:spPr bwMode="auto">
          <a:xfrm>
            <a:off x="4500563" y="4054475"/>
            <a:ext cx="4486275" cy="2803525"/>
          </a:xfrm>
          <a:prstGeom prst="rect">
            <a:avLst/>
          </a:prstGeom>
          <a:noFill/>
          <a:ln w="9525">
            <a:noFill/>
            <a:miter lim="800000"/>
            <a:headEnd/>
            <a:tailEnd/>
          </a:ln>
        </p:spPr>
      </p:pic>
      <p:graphicFrame>
        <p:nvGraphicFramePr>
          <p:cNvPr id="3073" name="Object 1">
            <a:hlinkClick r:id="rId5" action="ppaction://hlinkpres?slideindex=1&amp;slidetitle="/>
          </p:cNvPr>
          <p:cNvGraphicFramePr>
            <a:graphicFrameLocks noChangeAspect="1"/>
          </p:cNvGraphicFramePr>
          <p:nvPr/>
        </p:nvGraphicFramePr>
        <p:xfrm>
          <a:off x="0" y="3140968"/>
          <a:ext cx="4570413" cy="3427413"/>
        </p:xfrm>
        <a:graphic>
          <a:graphicData uri="http://schemas.openxmlformats.org/presentationml/2006/ole">
            <mc:AlternateContent xmlns:mc="http://schemas.openxmlformats.org/markup-compatibility/2006">
              <mc:Choice xmlns:v="urn:schemas-microsoft-com:vml" Requires="v">
                <p:oleObj spid="_x0000_s3083" name="Presentation" r:id="rId6" imgW="4248964" imgH="3186754" progId="PowerPoint.Show.8">
                  <p:embed/>
                </p:oleObj>
              </mc:Choice>
              <mc:Fallback>
                <p:oleObj name="Presentation" r:id="rId6" imgW="4248964" imgH="3186754" progId="PowerPoint.Show.8">
                  <p:embed/>
                  <p:pic>
                    <p:nvPicPr>
                      <p:cNvPr id="0" name="Picture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3140968"/>
                        <a:ext cx="4570413" cy="342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ectangle 5"/>
          <p:cNvSpPr/>
          <p:nvPr/>
        </p:nvSpPr>
        <p:spPr>
          <a:xfrm>
            <a:off x="2286000" y="2967335"/>
            <a:ext cx="4572000" cy="923330"/>
          </a:xfrm>
          <a:prstGeom prst="rect">
            <a:avLst/>
          </a:prstGeom>
        </p:spPr>
        <p:txBody>
          <a:bodyPr>
            <a:spAutoFit/>
          </a:bodyPr>
          <a:lstStyle/>
          <a:p>
            <a:r>
              <a:rPr lang="en-AU" dirty="0" smtClean="0"/>
              <a:t/>
            </a:r>
            <a:br>
              <a:rPr lang="en-AU" dirty="0" smtClean="0"/>
            </a:br>
            <a:r>
              <a:rPr lang="en-AU" dirty="0" smtClean="0"/>
              <a:t/>
            </a:r>
            <a:br>
              <a:rPr lang="en-AU" dirty="0" smtClean="0"/>
            </a:br>
            <a:endParaRPr lang="en-AU"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Other online games</a:t>
            </a:r>
            <a:endParaRPr lang="en-AU" dirty="0"/>
          </a:p>
        </p:txBody>
      </p:sp>
      <p:sp>
        <p:nvSpPr>
          <p:cNvPr id="3" name="Content Placeholder 2"/>
          <p:cNvSpPr>
            <a:spLocks noGrp="1"/>
          </p:cNvSpPr>
          <p:nvPr>
            <p:ph idx="1"/>
          </p:nvPr>
        </p:nvSpPr>
        <p:spPr/>
        <p:txBody>
          <a:bodyPr/>
          <a:lstStyle/>
          <a:p>
            <a:endParaRPr lang="en-AU" dirty="0"/>
          </a:p>
        </p:txBody>
      </p:sp>
      <p:graphicFrame>
        <p:nvGraphicFramePr>
          <p:cNvPr id="1026" name="Object 2"/>
          <p:cNvGraphicFramePr>
            <a:graphicFrameLocks noChangeAspect="1"/>
          </p:cNvGraphicFramePr>
          <p:nvPr/>
        </p:nvGraphicFramePr>
        <p:xfrm>
          <a:off x="2411760" y="2780928"/>
          <a:ext cx="4568825" cy="3425825"/>
        </p:xfrm>
        <a:graphic>
          <a:graphicData uri="http://schemas.openxmlformats.org/presentationml/2006/ole">
            <mc:AlternateContent xmlns:mc="http://schemas.openxmlformats.org/markup-compatibility/2006">
              <mc:Choice xmlns:v="urn:schemas-microsoft-com:vml" Requires="v">
                <p:oleObj spid="_x0000_s1036" name="Presentation" r:id="rId3" imgW="3060331" imgH="2292202" progId="PowerPoint.Show.8">
                  <p:embed/>
                </p:oleObj>
              </mc:Choice>
              <mc:Fallback>
                <p:oleObj name="Presentation" r:id="rId3" imgW="3060331" imgH="2292202" progId="PowerPoint.Show.8">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1760" y="2780928"/>
                        <a:ext cx="4568825" cy="342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85728"/>
            <a:ext cx="8229600" cy="1143000"/>
          </a:xfrm>
        </p:spPr>
        <p:txBody>
          <a:bodyPr/>
          <a:lstStyle/>
          <a:p>
            <a:r>
              <a:rPr lang="en-AU" dirty="0" smtClean="0"/>
              <a:t>Decision time</a:t>
            </a:r>
            <a:endParaRPr lang="en-US" dirty="0"/>
          </a:p>
        </p:txBody>
      </p:sp>
      <p:sp>
        <p:nvSpPr>
          <p:cNvPr id="3" name="Content Placeholder 2"/>
          <p:cNvSpPr>
            <a:spLocks noGrp="1"/>
          </p:cNvSpPr>
          <p:nvPr>
            <p:ph idx="1"/>
          </p:nvPr>
        </p:nvSpPr>
        <p:spPr/>
        <p:txBody>
          <a:bodyPr>
            <a:normAutofit/>
          </a:bodyPr>
          <a:lstStyle/>
          <a:p>
            <a:r>
              <a:rPr lang="en-AU" dirty="0" smtClean="0"/>
              <a:t>Think about some key words that you would want your students to know thoroughly. </a:t>
            </a:r>
            <a:r>
              <a:rPr lang="en-AU" dirty="0" smtClean="0">
                <a:solidFill>
                  <a:srgbClr val="FF0000"/>
                </a:solidFill>
              </a:rPr>
              <a:t>Jot these down on the back of a sheet then share with partner.</a:t>
            </a:r>
          </a:p>
          <a:p>
            <a:r>
              <a:rPr lang="en-AU" dirty="0" smtClean="0"/>
              <a:t>Think about the number of words to be directly taught at each year level. This is decided by each team: KLA or unit.</a:t>
            </a:r>
          </a:p>
          <a:p>
            <a:r>
              <a:rPr lang="en-AU" dirty="0" smtClean="0"/>
              <a:t>Decide on what criteria you will use for selection.</a:t>
            </a:r>
          </a:p>
          <a:p>
            <a:r>
              <a:rPr lang="en-AU" dirty="0" smtClean="0"/>
              <a:t>Use VELS (or national curriculum)</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Where do I get the time?</a:t>
            </a:r>
            <a:endParaRPr lang="en-AU" dirty="0"/>
          </a:p>
        </p:txBody>
      </p:sp>
      <p:sp>
        <p:nvSpPr>
          <p:cNvPr id="3" name="Content Placeholder 2"/>
          <p:cNvSpPr>
            <a:spLocks noGrp="1"/>
          </p:cNvSpPr>
          <p:nvPr>
            <p:ph idx="1"/>
          </p:nvPr>
        </p:nvSpPr>
        <p:spPr/>
        <p:txBody>
          <a:bodyPr>
            <a:normAutofit fontScale="92500" lnSpcReduction="10000"/>
          </a:bodyPr>
          <a:lstStyle/>
          <a:p>
            <a:r>
              <a:rPr lang="en-AU" dirty="0" smtClean="0"/>
              <a:t>Having a better knowledge of what your kids know should save time in the end.</a:t>
            </a:r>
          </a:p>
          <a:p>
            <a:r>
              <a:rPr lang="en-AU" dirty="0" smtClean="0"/>
              <a:t>Try to aim for 3 words per week.</a:t>
            </a:r>
          </a:p>
          <a:p>
            <a:r>
              <a:rPr lang="en-AU" dirty="0" smtClean="0"/>
              <a:t>After you have taught 9-10 words, you should have enough to begin games, activities and partner talk. These are good activities especially for that dead time at the end of an activity.</a:t>
            </a:r>
          </a:p>
          <a:p>
            <a:r>
              <a:rPr lang="en-AU" dirty="0" smtClean="0"/>
              <a:t>If kids  are to learn new things they need multiple exposures but they don’t need to be long sessions.</a:t>
            </a:r>
          </a:p>
          <a:p>
            <a:r>
              <a:rPr lang="en-AU" dirty="0" smtClean="0"/>
              <a:t>15 mins per lesson is a good guide.</a:t>
            </a:r>
          </a:p>
          <a:p>
            <a:r>
              <a:rPr lang="en-AU" dirty="0" smtClean="0"/>
              <a:t>Not all steps need to be completed in every lesson</a:t>
            </a:r>
            <a:endParaRPr lang="en-AU"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Assessing Student Progress</a:t>
            </a:r>
            <a:endParaRPr lang="en-AU" dirty="0"/>
          </a:p>
        </p:txBody>
      </p:sp>
      <p:sp>
        <p:nvSpPr>
          <p:cNvPr id="3" name="Content Placeholder 2"/>
          <p:cNvSpPr>
            <a:spLocks noGrp="1"/>
          </p:cNvSpPr>
          <p:nvPr>
            <p:ph idx="1"/>
          </p:nvPr>
        </p:nvSpPr>
        <p:spPr/>
        <p:txBody>
          <a:bodyPr>
            <a:normAutofit fontScale="92500" lnSpcReduction="10000"/>
          </a:bodyPr>
          <a:lstStyle/>
          <a:p>
            <a:r>
              <a:rPr lang="en-AU" dirty="0" smtClean="0"/>
              <a:t>It is important to note that this six step process is intended to be ‘a Drip feeding process”. Students need to encounter these words multiple times.</a:t>
            </a:r>
          </a:p>
          <a:p>
            <a:r>
              <a:rPr lang="en-AU" dirty="0" smtClean="0"/>
              <a:t>Ensure that you correct misconceptions early. These will be much easier to spot in this process. Listen into discussion and activities/games.</a:t>
            </a:r>
          </a:p>
          <a:p>
            <a:r>
              <a:rPr lang="en-AU" dirty="0" smtClean="0"/>
              <a:t>Student notebooks are important in the process. Check them regularly.</a:t>
            </a:r>
          </a:p>
          <a:p>
            <a:r>
              <a:rPr lang="en-AU" dirty="0" smtClean="0"/>
              <a:t>The students’ vocab sheets/books and the checklist will be really helpful in writing reports and during parent teacher sessions. Students can also set their own goals around their learning.</a:t>
            </a:r>
            <a:endParaRPr lang="en-AU"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fontAlgn="auto" hangingPunct="1">
              <a:spcAft>
                <a:spcPts val="0"/>
              </a:spcAft>
              <a:defRPr/>
            </a:pPr>
            <a:r>
              <a:rPr lang="en-AU" smtClean="0"/>
              <a:t>References</a:t>
            </a:r>
          </a:p>
        </p:txBody>
      </p:sp>
      <p:sp>
        <p:nvSpPr>
          <p:cNvPr id="30722" name="Content Placeholder 2"/>
          <p:cNvSpPr>
            <a:spLocks noGrp="1"/>
          </p:cNvSpPr>
          <p:nvPr>
            <p:ph idx="1"/>
          </p:nvPr>
        </p:nvSpPr>
        <p:spPr/>
        <p:txBody>
          <a:bodyPr/>
          <a:lstStyle/>
          <a:p>
            <a:pPr eaLnBrk="1" hangingPunct="1"/>
            <a:r>
              <a:rPr lang="en-AU" dirty="0" err="1" smtClean="0"/>
              <a:t>Marzano</a:t>
            </a:r>
            <a:r>
              <a:rPr lang="en-AU" dirty="0" smtClean="0"/>
              <a:t>, Pickering, Building Academic Vocabulary. Teacher’s Manual</a:t>
            </a:r>
          </a:p>
          <a:p>
            <a:pPr eaLnBrk="1" hangingPunct="1"/>
            <a:r>
              <a:rPr lang="en-AU" dirty="0" smtClean="0"/>
              <a:t>Allen, J.  Inside Words</a:t>
            </a:r>
          </a:p>
          <a:p>
            <a:pPr eaLnBrk="1" hangingPunct="1"/>
            <a:r>
              <a:rPr lang="en-AU" dirty="0" smtClean="0">
                <a:hlinkClick r:id="rId3"/>
              </a:rPr>
              <a:t>http://www.ascd.org/ASCD/media/siteASCD/common/six_step_flash.html</a:t>
            </a:r>
            <a:endParaRPr lang="en-AU" dirty="0" smtClean="0"/>
          </a:p>
          <a:p>
            <a:pPr eaLnBrk="1" hangingPunct="1"/>
            <a:r>
              <a:rPr lang="en-AU" dirty="0" smtClean="0"/>
              <a:t>http://jc-schools.net/tutorials/vocab/</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FontTx/>
              <a:buNone/>
            </a:pPr>
            <a:r>
              <a:rPr lang="en-AU" i="1" dirty="0" smtClean="0"/>
              <a:t>	There's no such thing as the perfect lesson, the perfect day in school or the perfect teacher.  For teachers and students alike, the goal is not perfection but persistence in the pursuit of understanding things.</a:t>
            </a:r>
            <a:endParaRPr lang="en-AU" dirty="0" smtClean="0"/>
          </a:p>
          <a:p>
            <a:pPr>
              <a:buFontTx/>
              <a:buNone/>
            </a:pPr>
            <a:r>
              <a:rPr lang="en-AU" dirty="0" smtClean="0"/>
              <a:t> </a:t>
            </a:r>
          </a:p>
          <a:p>
            <a:pPr>
              <a:buFontTx/>
              <a:buNone/>
            </a:pPr>
            <a:r>
              <a:rPr lang="en-AU" b="1" dirty="0" smtClean="0"/>
              <a:t>                            </a:t>
            </a:r>
            <a:r>
              <a:rPr lang="en-AU" sz="1800" b="1" dirty="0" smtClean="0"/>
              <a:t>Carol Ann Tomlinson and Jay </a:t>
            </a:r>
            <a:r>
              <a:rPr lang="en-AU" sz="1800" b="1" dirty="0" err="1" smtClean="0"/>
              <a:t>McTighe</a:t>
            </a:r>
            <a:endParaRPr lang="en-AU" sz="1800" dirty="0" smtClean="0"/>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704088"/>
            <a:ext cx="8229600" cy="2364872"/>
          </a:xfrm>
        </p:spPr>
        <p:txBody>
          <a:bodyPr>
            <a:normAutofit fontScale="90000"/>
          </a:bodyPr>
          <a:lstStyle/>
          <a:p>
            <a:pPr>
              <a:defRPr/>
            </a:pPr>
            <a:r>
              <a:rPr lang="en-US" sz="5400" dirty="0" smtClean="0">
                <a:hlinkClick r:id="rId2"/>
              </a:rPr>
              <a:t/>
            </a:r>
            <a:br>
              <a:rPr lang="en-US" sz="5400" dirty="0" smtClean="0">
                <a:hlinkClick r:id="rId2"/>
              </a:rPr>
            </a:br>
            <a:r>
              <a:rPr lang="en-US" sz="5400" dirty="0" smtClean="0">
                <a:hlinkClick r:id="rId2"/>
              </a:rPr>
              <a:t>Funny I have a problem with my Blackberry! </a:t>
            </a:r>
            <a:r>
              <a:rPr lang="en-US" sz="5400" dirty="0" smtClean="0"/>
              <a:t/>
            </a:r>
            <a:br>
              <a:rPr lang="en-US" sz="5400" dirty="0" smtClean="0"/>
            </a:br>
            <a:endParaRPr lang="en-AU" dirty="0" smtClean="0"/>
          </a:p>
        </p:txBody>
      </p:sp>
      <p:sp>
        <p:nvSpPr>
          <p:cNvPr id="10242" name="Content Placeholder 2"/>
          <p:cNvSpPr>
            <a:spLocks noGrp="1"/>
          </p:cNvSpPr>
          <p:nvPr>
            <p:ph idx="1"/>
          </p:nvPr>
        </p:nvSpPr>
        <p:spPr/>
        <p:txBody>
          <a:bodyPr/>
          <a:lstStyle/>
          <a:p>
            <a:pPr eaLnBrk="1" hangingPunct="1">
              <a:buFont typeface="Arial" charset="0"/>
              <a:buNone/>
            </a:pPr>
            <a:endParaRPr lang="en-AU" dirty="0" smtClean="0"/>
          </a:p>
          <a:p>
            <a:pPr eaLnBrk="1" hangingPunct="1">
              <a:buFont typeface="Arial" charset="0"/>
              <a:buNone/>
            </a:pPr>
            <a:endParaRPr lang="en-AU" dirty="0" smtClean="0"/>
          </a:p>
          <a:p>
            <a:pPr eaLnBrk="1" hangingPunct="1">
              <a:buFont typeface="Arial" charset="0"/>
              <a:buNone/>
            </a:pPr>
            <a:endParaRPr lang="en-US" dirty="0" smtClean="0"/>
          </a:p>
          <a:p>
            <a:pPr eaLnBrk="1" hangingPunct="1">
              <a:buFont typeface="Arial" charset="0"/>
              <a:buNone/>
            </a:pPr>
            <a:r>
              <a:rPr lang="en-AU" u="sng" dirty="0" smtClean="0">
                <a:hlinkClick r:id="rId3" action="ppaction://hlinkfile"/>
              </a:rPr>
              <a:t>My Blackberry Is Not Working! - The One Ronnie, Preview - BBC One - </a:t>
            </a:r>
            <a:r>
              <a:rPr lang="en-AU" u="sng" dirty="0" err="1" smtClean="0">
                <a:hlinkClick r:id="rId3" action="ppaction://hlinkfile"/>
              </a:rPr>
              <a:t>YouTube.flv</a:t>
            </a:r>
            <a:endParaRPr lang="en-US" dirty="0" smtClean="0"/>
          </a:p>
          <a:p>
            <a:pPr eaLnBrk="1" hangingPunct="1"/>
            <a:endParaRPr lang="en-US" dirty="0" smtClean="0"/>
          </a:p>
          <a:p>
            <a:pPr eaLnBrk="1" hangingPunct="1"/>
            <a:endParaRPr lang="en-AU"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What is Academic Vocabulary? </a:t>
            </a:r>
            <a:endParaRPr lang="en-AU" dirty="0"/>
          </a:p>
        </p:txBody>
      </p:sp>
      <p:sp>
        <p:nvSpPr>
          <p:cNvPr id="3" name="Content Placeholder 2"/>
          <p:cNvSpPr>
            <a:spLocks noGrp="1"/>
          </p:cNvSpPr>
          <p:nvPr>
            <p:ph idx="1"/>
          </p:nvPr>
        </p:nvSpPr>
        <p:spPr>
          <a:xfrm>
            <a:off x="457200" y="1484784"/>
            <a:ext cx="8229600" cy="5373216"/>
          </a:xfrm>
        </p:spPr>
        <p:txBody>
          <a:bodyPr>
            <a:normAutofit/>
          </a:bodyPr>
          <a:lstStyle/>
          <a:p>
            <a:endParaRPr lang="en-AU" dirty="0"/>
          </a:p>
          <a:p>
            <a:r>
              <a:rPr lang="en-AU" sz="3200" dirty="0" smtClean="0"/>
              <a:t>Academic </a:t>
            </a:r>
            <a:r>
              <a:rPr lang="en-AU" sz="3200" dirty="0"/>
              <a:t>vocabulary is the vocabulary </a:t>
            </a:r>
            <a:r>
              <a:rPr lang="en-AU" sz="3200" b="1" dirty="0"/>
              <a:t>critical to understanding the concepts of the content taught in schools</a:t>
            </a:r>
            <a:r>
              <a:rPr lang="en-AU" sz="3200" dirty="0"/>
              <a:t>. </a:t>
            </a:r>
            <a:endParaRPr lang="en-AU" sz="3200" dirty="0" smtClean="0"/>
          </a:p>
          <a:p>
            <a:r>
              <a:rPr lang="en-AU" dirty="0" smtClean="0"/>
              <a:t>In </a:t>
            </a:r>
            <a:r>
              <a:rPr lang="en-AU" dirty="0"/>
              <a:t>identifying academic vocabulary for instruction teachers must remember that </a:t>
            </a:r>
            <a:r>
              <a:rPr lang="en-AU" b="1" dirty="0"/>
              <a:t>not all terms are of equal importance</a:t>
            </a:r>
            <a:r>
              <a:rPr lang="en-AU" dirty="0"/>
              <a:t>. </a:t>
            </a:r>
          </a:p>
          <a:p>
            <a:r>
              <a:rPr lang="en-AU" dirty="0" smtClean="0"/>
              <a:t> </a:t>
            </a:r>
            <a:r>
              <a:rPr lang="en-AU" dirty="0"/>
              <a:t>Some terms are critically important. </a:t>
            </a:r>
          </a:p>
          <a:p>
            <a:r>
              <a:rPr lang="en-AU" dirty="0" smtClean="0"/>
              <a:t> </a:t>
            </a:r>
            <a:r>
              <a:rPr lang="en-AU" dirty="0"/>
              <a:t>Some terms are useful but not critical. </a:t>
            </a:r>
          </a:p>
          <a:p>
            <a:r>
              <a:rPr lang="en-AU" dirty="0" smtClean="0"/>
              <a:t> </a:t>
            </a:r>
            <a:r>
              <a:rPr lang="en-AU" dirty="0"/>
              <a:t>Some terms are interesting but not useful. </a:t>
            </a:r>
          </a:p>
          <a:p>
            <a:endParaRPr lang="en-AU" dirty="0"/>
          </a:p>
        </p:txBody>
      </p:sp>
    </p:spTree>
    <p:extLst>
      <p:ext uri="{BB962C8B-B14F-4D97-AF65-F5344CB8AC3E}">
        <p14:creationId xmlns:p14="http://schemas.microsoft.com/office/powerpoint/2010/main" val="16676478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836712"/>
            <a:ext cx="8229600" cy="4525963"/>
          </a:xfrm>
        </p:spPr>
        <p:txBody>
          <a:bodyPr>
            <a:normAutofit lnSpcReduction="10000"/>
          </a:bodyPr>
          <a:lstStyle/>
          <a:p>
            <a:pPr>
              <a:buNone/>
            </a:pPr>
            <a:r>
              <a:rPr lang="en-AU" dirty="0" smtClean="0"/>
              <a:t>	</a:t>
            </a:r>
            <a:r>
              <a:rPr lang="en-AU" sz="4000" dirty="0" smtClean="0"/>
              <a:t>Think of how you learn new vocabulary. What do you need to do to be successful?</a:t>
            </a:r>
          </a:p>
          <a:p>
            <a:pPr>
              <a:buNone/>
            </a:pPr>
            <a:r>
              <a:rPr lang="en-AU" sz="4000" dirty="0" smtClean="0"/>
              <a:t>	</a:t>
            </a:r>
          </a:p>
          <a:p>
            <a:pPr>
              <a:buNone/>
            </a:pPr>
            <a:endParaRPr lang="en-AU" sz="4000" dirty="0" smtClean="0"/>
          </a:p>
          <a:p>
            <a:pPr>
              <a:buNone/>
            </a:pPr>
            <a:r>
              <a:rPr lang="en-AU" sz="4000" dirty="0" smtClean="0"/>
              <a:t>	Turn and talk and share your experience with a partner.</a:t>
            </a:r>
            <a:endParaRPr lang="en-US" sz="4000" dirty="0"/>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3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3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4"/>
          <p:cNvSpPr txBox="1">
            <a:spLocks noChangeArrowheads="1"/>
          </p:cNvSpPr>
          <p:nvPr/>
        </p:nvSpPr>
        <p:spPr bwMode="auto">
          <a:xfrm>
            <a:off x="1115231" y="5805756"/>
            <a:ext cx="7073176" cy="646321"/>
          </a:xfrm>
          <a:prstGeom prst="rect">
            <a:avLst/>
          </a:prstGeom>
          <a:noFill/>
          <a:ln w="9525">
            <a:noFill/>
            <a:miter lim="800000"/>
            <a:headEnd/>
            <a:tailEnd/>
          </a:ln>
        </p:spPr>
        <p:txBody>
          <a:bodyPr lIns="91429" tIns="45715" rIns="91429" bIns="45715">
            <a:spAutoFit/>
          </a:bodyPr>
          <a:lstStyle/>
          <a:p>
            <a:r>
              <a:rPr lang="en-US" sz="3600" dirty="0"/>
              <a:t>' </a:t>
            </a:r>
            <a:r>
              <a:rPr lang="en-US" sz="3600" u="sng" dirty="0"/>
              <a:t>A</a:t>
            </a:r>
            <a:r>
              <a:rPr lang="en-US" sz="3600" dirty="0"/>
              <a:t> </a:t>
            </a:r>
            <a:r>
              <a:rPr lang="en-US" sz="3600" u="sng" dirty="0"/>
              <a:t>f r </a:t>
            </a:r>
            <a:r>
              <a:rPr lang="en-US" sz="3600" u="sng" dirty="0" err="1"/>
              <a:t>i</a:t>
            </a:r>
            <a:r>
              <a:rPr lang="en-US" sz="3600" dirty="0"/>
              <a:t> </a:t>
            </a:r>
            <a:r>
              <a:rPr lang="en-US" sz="3600" u="sng" dirty="0"/>
              <a:t>c a n</a:t>
            </a:r>
            <a:r>
              <a:rPr lang="en-US" sz="3600" dirty="0"/>
              <a:t>  Elephant ' </a:t>
            </a:r>
          </a:p>
        </p:txBody>
      </p:sp>
      <p:pic>
        <p:nvPicPr>
          <p:cNvPr id="34819" name="Picture 2" descr="http://images.nationalgeographic.com/wpf/media-live/photos/000/004/cache/african-elephant_435_600x450.jpg"/>
          <p:cNvPicPr>
            <a:picLocks noGrp="1" noChangeAspect="1" noChangeArrowheads="1"/>
          </p:cNvPicPr>
          <p:nvPr>
            <p:ph idx="1"/>
          </p:nvPr>
        </p:nvPicPr>
        <p:blipFill>
          <a:blip r:embed="rId3" cstate="print"/>
          <a:srcRect/>
          <a:stretch>
            <a:fillRect/>
          </a:stretch>
        </p:blipFill>
        <p:spPr>
          <a:xfrm>
            <a:off x="1259240" y="836886"/>
            <a:ext cx="6552958" cy="4914193"/>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81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4" name="Group 23"/>
          <p:cNvGrpSpPr/>
          <p:nvPr/>
        </p:nvGrpSpPr>
        <p:grpSpPr>
          <a:xfrm>
            <a:off x="5436096" y="1052736"/>
            <a:ext cx="3960440" cy="4968552"/>
            <a:chOff x="5436096" y="1052736"/>
            <a:chExt cx="3960440" cy="4968552"/>
          </a:xfrm>
        </p:grpSpPr>
        <p:sp>
          <p:nvSpPr>
            <p:cNvPr id="16" name="Rectangle 15"/>
            <p:cNvSpPr/>
            <p:nvPr/>
          </p:nvSpPr>
          <p:spPr>
            <a:xfrm>
              <a:off x="5436096" y="1124744"/>
              <a:ext cx="914400" cy="4896544"/>
            </a:xfrm>
            <a:prstGeom prst="rect">
              <a:avLst/>
            </a:prstGeom>
            <a:solidFill>
              <a:srgbClr val="FF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6444208" y="1052736"/>
              <a:ext cx="2952328" cy="1569660"/>
            </a:xfrm>
            <a:prstGeom prst="rect">
              <a:avLst/>
            </a:prstGeom>
            <a:noFill/>
          </p:spPr>
          <p:txBody>
            <a:bodyPr wrap="square" rtlCol="0">
              <a:spAutoFit/>
            </a:bodyPr>
            <a:lstStyle/>
            <a:p>
              <a:r>
                <a:rPr lang="en-AU" sz="9600" b="1" dirty="0" smtClean="0">
                  <a:solidFill>
                    <a:srgbClr val="FF3300"/>
                  </a:solidFill>
                </a:rPr>
                <a:t>83%</a:t>
              </a:r>
              <a:endParaRPr lang="en-US" dirty="0"/>
            </a:p>
          </p:txBody>
        </p:sp>
      </p:grpSp>
      <p:grpSp>
        <p:nvGrpSpPr>
          <p:cNvPr id="26" name="Group 25"/>
          <p:cNvGrpSpPr/>
          <p:nvPr/>
        </p:nvGrpSpPr>
        <p:grpSpPr>
          <a:xfrm>
            <a:off x="2771800" y="3140968"/>
            <a:ext cx="1296144" cy="2808312"/>
            <a:chOff x="2771800" y="3140968"/>
            <a:chExt cx="1296144" cy="2808312"/>
          </a:xfrm>
        </p:grpSpPr>
        <p:sp>
          <p:nvSpPr>
            <p:cNvPr id="17" name="Rectangle 16"/>
            <p:cNvSpPr/>
            <p:nvPr/>
          </p:nvSpPr>
          <p:spPr>
            <a:xfrm>
              <a:off x="2843808" y="3140968"/>
              <a:ext cx="914400" cy="28083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2771800" y="3861048"/>
              <a:ext cx="1296144" cy="1107996"/>
            </a:xfrm>
            <a:prstGeom prst="rect">
              <a:avLst/>
            </a:prstGeom>
            <a:noFill/>
          </p:spPr>
          <p:txBody>
            <a:bodyPr wrap="square" rtlCol="0">
              <a:spAutoFit/>
            </a:bodyPr>
            <a:lstStyle/>
            <a:p>
              <a:r>
                <a:rPr lang="en-AU" sz="4800" b="1" dirty="0" smtClean="0">
                  <a:solidFill>
                    <a:srgbClr val="FF3300"/>
                  </a:solidFill>
                </a:rPr>
                <a:t>50%</a:t>
              </a:r>
              <a:endParaRPr lang="en-US" sz="4800" dirty="0" smtClean="0"/>
            </a:p>
            <a:p>
              <a:endParaRPr lang="en-US" dirty="0"/>
            </a:p>
          </p:txBody>
        </p:sp>
      </p:grpSp>
      <p:grpSp>
        <p:nvGrpSpPr>
          <p:cNvPr id="27" name="Group 26"/>
          <p:cNvGrpSpPr/>
          <p:nvPr/>
        </p:nvGrpSpPr>
        <p:grpSpPr>
          <a:xfrm>
            <a:off x="1043608" y="3140968"/>
            <a:ext cx="1296144" cy="2808312"/>
            <a:chOff x="1043608" y="3140968"/>
            <a:chExt cx="1296144" cy="2808312"/>
          </a:xfrm>
        </p:grpSpPr>
        <p:sp>
          <p:nvSpPr>
            <p:cNvPr id="14" name="Rectangle 13"/>
            <p:cNvSpPr/>
            <p:nvPr/>
          </p:nvSpPr>
          <p:spPr>
            <a:xfrm>
              <a:off x="1187624" y="3140968"/>
              <a:ext cx="914400" cy="280831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1043608" y="3933056"/>
              <a:ext cx="1296144" cy="1107996"/>
            </a:xfrm>
            <a:prstGeom prst="rect">
              <a:avLst/>
            </a:prstGeom>
            <a:noFill/>
          </p:spPr>
          <p:txBody>
            <a:bodyPr wrap="square" rtlCol="0">
              <a:spAutoFit/>
            </a:bodyPr>
            <a:lstStyle/>
            <a:p>
              <a:r>
                <a:rPr lang="en-AU" sz="4800" b="1" dirty="0" smtClean="0">
                  <a:solidFill>
                    <a:srgbClr val="FF3300"/>
                  </a:solidFill>
                </a:rPr>
                <a:t>50%</a:t>
              </a:r>
              <a:endParaRPr lang="en-US" sz="4800" dirty="0" smtClean="0"/>
            </a:p>
            <a:p>
              <a:endParaRPr 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3000" fill="hold"/>
                                        <p:tgtEl>
                                          <p:spTgt spid="26"/>
                                        </p:tgtEl>
                                        <p:attrNameLst>
                                          <p:attrName>ppt_x</p:attrName>
                                        </p:attrNameLst>
                                      </p:cBhvr>
                                      <p:tavLst>
                                        <p:tav tm="0">
                                          <p:val>
                                            <p:strVal val="#ppt_x"/>
                                          </p:val>
                                        </p:tav>
                                        <p:tav tm="100000">
                                          <p:val>
                                            <p:strVal val="#ppt_x"/>
                                          </p:val>
                                        </p:tav>
                                      </p:tavLst>
                                    </p:anim>
                                    <p:anim calcmode="lin" valueType="num">
                                      <p:cBhvr additive="base">
                                        <p:cTn id="8" dur="30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3000" fill="hold"/>
                                        <p:tgtEl>
                                          <p:spTgt spid="24"/>
                                        </p:tgtEl>
                                        <p:attrNameLst>
                                          <p:attrName>ppt_x</p:attrName>
                                        </p:attrNameLst>
                                      </p:cBhvr>
                                      <p:tavLst>
                                        <p:tav tm="0">
                                          <p:val>
                                            <p:strVal val="#ppt_x"/>
                                          </p:val>
                                        </p:tav>
                                        <p:tav tm="100000">
                                          <p:val>
                                            <p:strVal val="#ppt_x"/>
                                          </p:val>
                                        </p:tav>
                                      </p:tavLst>
                                    </p:anim>
                                    <p:anim calcmode="lin" valueType="num">
                                      <p:cBhvr additive="base">
                                        <p:cTn id="14" dur="30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3683</TotalTime>
  <Words>2022</Words>
  <Application>Microsoft Office PowerPoint</Application>
  <PresentationFormat>On-screen Show (4:3)</PresentationFormat>
  <Paragraphs>316</Paragraphs>
  <Slides>47</Slides>
  <Notes>35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47</vt:i4>
      </vt:variant>
    </vt:vector>
  </HeadingPairs>
  <TitlesOfParts>
    <vt:vector size="49" baseType="lpstr">
      <vt:lpstr>Flow</vt:lpstr>
      <vt:lpstr>Presentation</vt:lpstr>
      <vt:lpstr> Building Academic Vocabulary     </vt:lpstr>
      <vt:lpstr>AIM:</vt:lpstr>
      <vt:lpstr>PowerPoint Presentation</vt:lpstr>
      <vt:lpstr>PowerPoint Presentation</vt:lpstr>
      <vt:lpstr> Funny I have a problem with my Blackberry!  </vt:lpstr>
      <vt:lpstr>What is Academic Vocabulary? </vt:lpstr>
      <vt:lpstr>PowerPoint Presentation</vt:lpstr>
      <vt:lpstr>PowerPoint Presentation</vt:lpstr>
      <vt:lpstr>PowerPoint Presentation</vt:lpstr>
      <vt:lpstr>The Category is Maths</vt:lpstr>
      <vt:lpstr>PowerPoint Presentation</vt:lpstr>
      <vt:lpstr>PowerPoint Presentation</vt:lpstr>
      <vt:lpstr>PowerPoint Presentation</vt:lpstr>
      <vt:lpstr>PowerPoint Presentation</vt:lpstr>
      <vt:lpstr>PowerPoint Presentation</vt:lpstr>
      <vt:lpstr>Six-Steps for Teaching New Terms</vt:lpstr>
      <vt:lpstr>PowerPoint Presentation</vt:lpstr>
      <vt:lpstr>PowerPoint Presentation</vt:lpstr>
      <vt:lpstr>  Step 1</vt:lpstr>
      <vt:lpstr>Step 1: Provide a description, explanation, or example of the new term.</vt:lpstr>
      <vt:lpstr>Step 2: Ask students to restate the description, explanation, or example in their own words.</vt:lpstr>
      <vt:lpstr>Step 3: Ask students to represent the term visually; this might be a drawing, a symbol, or graphic representation.</vt:lpstr>
      <vt:lpstr>PowerPoint Presentation</vt:lpstr>
      <vt:lpstr>PowerPoint Presentation</vt:lpstr>
      <vt:lpstr>PowerPoint Presentation</vt:lpstr>
      <vt:lpstr>PowerPoint Presentation</vt:lpstr>
      <vt:lpstr>PowerPoint Presentation</vt:lpstr>
      <vt:lpstr>PowerPoint Presentation</vt:lpstr>
      <vt:lpstr>The 6 Step Process</vt:lpstr>
      <vt:lpstr>PowerPoint Presentation</vt:lpstr>
      <vt:lpstr>Step 4 cont---</vt:lpstr>
      <vt:lpstr>Step 4 cont.....</vt:lpstr>
      <vt:lpstr>Step 4 Cont......</vt:lpstr>
      <vt:lpstr> Step 5 Periodically ask students to discuss the terms with one another. </vt:lpstr>
      <vt:lpstr>Step 5 cont-----</vt:lpstr>
      <vt:lpstr>PowerPoint Presentation</vt:lpstr>
      <vt:lpstr>Step 6  Have fun by using games that allow students to play with the terms.</vt:lpstr>
      <vt:lpstr>The Password Game</vt:lpstr>
      <vt:lpstr>Vocabulary Charades Game Activity</vt:lpstr>
      <vt:lpstr>                                                                   Draw Me </vt:lpstr>
      <vt:lpstr>         The Pyramid Game </vt:lpstr>
      <vt:lpstr>Other online games</vt:lpstr>
      <vt:lpstr>Decision time</vt:lpstr>
      <vt:lpstr>Where do I get the time?</vt:lpstr>
      <vt:lpstr>Assessing Student Progress</vt:lpstr>
      <vt:lpstr>References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Academic Vocabulary</dc:title>
  <dc:creator>TSSP</dc:creator>
  <cp:lastModifiedBy>00888204</cp:lastModifiedBy>
  <cp:revision>154</cp:revision>
  <dcterms:created xsi:type="dcterms:W3CDTF">2011-01-30T10:06:50Z</dcterms:created>
  <dcterms:modified xsi:type="dcterms:W3CDTF">2012-02-14T06:50:54Z</dcterms:modified>
</cp:coreProperties>
</file>